
<file path=[Content_Types].xml><?xml version="1.0" encoding="utf-8"?>
<Types xmlns="http://schemas.openxmlformats.org/package/2006/content-types"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Default Extension="package" ContentType="application/vnd.openxmlformats-officedocument.package"/>
  <Default Extension="rels" ContentType="application/vnd.openxmlformats-package.relationships+xml"/>
  <Default Extension="xml" ContentType="application/xml"/>
  <Default Extension="jpeg" ContentType="image/jpeg"/>
  <Default Extension="jpg" ContentType="image/jpeg"/>
  <Default Extension="png" ContentType="image/png"/>
  <Default Extension="wmf" ContentType="image/x-wmf"/>
  <Default Extension="gif" ContentType="image/gif"/>
  <Default Extension="bmp" ContentType="image/png"/>
  <Default Extension="tif" ContentType="image/tiff"/>
  <Default Extension="tiff" ContentType="image/tiff"/>
  <Default Extension="emf" ContentType="image/x-emf"/>
  <Default Extension="xlsx" ContentType="application/vnd.openxmlformats-officedocument.spreadsheetml.sheet"/>
  <Default Extension="xls" ContentType="application/vnd.ms-excel"/>
  <Default Extension="doc" ContentType="application/msword"/>
  <Default Extension="vml" ContentType="application/vnd.openxmlformats-officedocument.vmlDrawing"/>
  <Default Extension="bin" ContentType="application/vnd.openxmlformats-officedocument.oleObject"/>
  <Default Extension="wav" ContentType="audio/wav"/>
  <Default Extension="pdf" ContentType="application/pdf"/>
  <Default Extension="pict" ContentType="image/pict"/>
</Types>
</file>

<file path=_rels/.rels><?xml version="1.0" encoding="UTF-8"?>
<Relationships xmlns="http://schemas.openxmlformats.org/package/2006/relationships"><Relationship Target="ppt/presentation.xml" Type="http://schemas.openxmlformats.org/officeDocument/2006/relationships/officeDocument" Id="rId1"/><Relationship Target="docProps/core.xml" Type="http://schemas.openxmlformats.org/package/2006/relationships/metadata/core-properties" Id="rId2"/><Relationship Target="docProps/app.xml" Type="http://schemas.openxmlformats.org/officeDocument/2006/relationships/extended-properties" Id="rId3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firstSlideNum="1">
  <p:sldMasterIdLst>
    <p:sldMasterId id="2147483649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ko-KR"/>
    </a:defPPr>
    <a:lvl1pPr algn="l" marL="0" defTabSz="914400" latinLnBrk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marL="457200" defTabSz="914400" latinLnBrk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marL="914400" defTabSz="914400" latinLnBrk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marL="1371600" defTabSz="914400" latinLnBrk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marL="1828800" defTabSz="914400" latinLnBrk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marL="2286000" defTabSz="914400" latinLnBrk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marL="2743200" defTabSz="914400" latinLnBrk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marL="3200400" defTabSz="914400" latinLnBrk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marL="3657600" defTabSz="914400" latinLnBrk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3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11" Type="http://schemas.openxmlformats.org/officeDocument/2006/relationships/tableStyles" Target="tableStyles.xml"/><Relationship Id="rId12" Type="http://schemas.openxmlformats.org/officeDocument/2006/relationships/theme" Target="theme/theme1.xml"/><Relationship Id="rId10" Type="http://schemas.openxmlformats.org/officeDocument/2006/relationships/viewProps" Target="viewProps.xml"/></Relationships>

</file>

<file path=ppt/notesMasters/_rels/notesMaster1.xml.rels><?xml version='1.0' encoding='UTF-8' standalone='yes'?><Relationships xmlns='http://schemas.openxmlformats.org/package/2006/relationships'><Relationship Id='rId1' Type='http://schemas.openxmlformats.org/officeDocument/2006/relationships/theme' Target='../theme/theme3.xml'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FE071-55C5-45B4-89AB-C2C58DB3D4C5}" type="datetimeFigureOut">
              <a:rPr lang="ko-KR" altLang="en-US" smtClean="0"/>
              <a:pPr/>
              <a:t>2011-12-29</a:t>
            </a:fld>
            <a:endParaRPr lang="ko-KR" altLang="en-US"/>
          </a:p>
        </p:txBody>
      </p:sp>
      <p:sp>
        <p:nvSpPr>
          <p:cNvPr id="4" name="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/>
            </a:r>
          </a:p>
          <a:p>
            <a:pPr lvl="1"/>
            <a:r>
              <a:rPr lang="ko-KR" altLang="en-US" smtClean="0"/>
              <a:t/>
            </a:r>
          </a:p>
          <a:p>
            <a:pPr lvl="2"/>
            <a:r>
              <a:rPr lang="ko-KR" altLang="en-US" smtClean="0"/>
              <a:t/>
            </a:r>
          </a:p>
          <a:p>
            <a:pPr lvl="3"/>
            <a:r>
              <a:rPr lang="ko-KR" altLang="en-US" smtClean="0"/>
              <a:t/>
            </a:r>
          </a:p>
          <a:p>
            <a:pPr lvl="4"/>
            <a:r>
              <a:rPr lang="ko-KR" altLang="en-US" smtClean="0"/>
              <a:t/>
            </a:r>
            <a:endParaRPr lang="ko-KR" altLang="en-US"/>
          </a:p>
        </p:txBody>
      </p:sp>
      <p:sp>
        <p:nvSpPr>
          <p:cNvPr id="6" name="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8F48EC-CFEA-40F0-A61D-562E412ED091}" type="slidenum">
              <a:rPr lang="ko-KR" altLang="en-US" smtClean="0"/>
              <a:pPr/>
              <a:t>#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2.xml.rels><?xml version='1.0' encoding='UTF-8' standalone='yes'?><Relationships xmlns='http://schemas.openxmlformats.org/package/2006/relationships'><Relationship Id='rId2' Type='http://schemas.openxmlformats.org/officeDocument/2006/relationships/slide' Target='../slides/slide2.xml'/><Relationship Id='rId1' Type='http://schemas.openxmlformats.org/officeDocument/2006/relationships/notesMaster' Target='../notesMasters/notesMaster1.xml'/></Relationships>
</file>

<file path=ppt/notesSlides/_rels/notesSlide6.xml.rels><?xml version='1.0' encoding='UTF-8' standalone='yes'?><Relationships xmlns='http://schemas.openxmlformats.org/package/2006/relationships'><Relationship Id='rId2' Type='http://schemas.openxmlformats.org/officeDocument/2006/relationships/slide' Target='../slides/slide6.xml'/><Relationship Id='rId1' Type='http://schemas.openxmlformats.org/officeDocument/2006/relationships/notesMaster' Target='../notesMasters/notesMaster1.xml'/></Relationship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Convert Samsung specific terms to generic ones such as TEXI, TRAX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F48EC-CFEA-40F0-A61D-562E412ED091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Remove all schedules</a:t>
            </a:r>
            <a:endParaRPr lang="ko-KR" altLang="en-US"/>
          </a:p>
        </p:txBody>
      </p:sp>
      <p:sp>
        <p:nvSpPr>
          <p:cNvPr id="4" name="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F48EC-CFEA-40F0-A61D-562E412ED091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layout1_picture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47925" y="87475"/>
            <a:ext cx="1007156" cy="448539"/>
          </a:xfrm>
          <a:prstGeom prst="rect">
            <a:avLst/>
          </a:prstGeom>
        </p:spPr>
      </p:pic>
      <p:sp>
        <p:nvSpPr>
          <p:cNvPr id="4" name="layout1_shape1"/>
          <p:cNvSpPr/>
          <p:nvPr>
            <p:ph type="subTitle" idx="1"/>
          </p:nvPr>
        </p:nvSpPr>
        <p:spPr>
          <a:xfrm>
            <a:off x="423395" y="2454088"/>
            <a:ext cx="8297210" cy="2385914"/>
          </a:xfrm>
          <a:prstGeom prst="rect">
            <a:avLst/>
          </a:prstGeom>
        </p:spPr>
        <p:txBody>
          <a:bodyPr lIns="68573" tIns="34286" rIns="68573" bIns="34286" anchor="ctr"/>
          <a:lstStyle>
            <a:lvl1pPr algn="ctr" marL="0" indent="0">
              <a:buNone/>
              <a:defRPr sz="1400" b="0" baseline="0" spc="-30">
                <a:solidFill>
                  <a:schemeClr val="tx1">
                    <a:lumMod val="65000"/>
                    <a:lumOff val="35000"/>
                  </a:schemeClr>
                </a:solidFill>
                <a:effectLst xmlns:a="http://schemas.openxmlformats.org/drawingml/2006/main"/>
                <a:latin typeface="+mn-lt"/>
                <a:cs typeface="Tahoma"/>
              </a:defRPr>
            </a:lvl1pPr>
            <a:lvl2pPr algn="ctr" marL="342866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marL="685732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marL="1028597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marL="1371463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marL="1714328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marL="2057195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marL="2400060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marL="2742926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 marL="0" indent="0">
              <a:buNone/>
            </a:pPr>
            <a:endParaRPr sz="1400" b="0" baseline="0" spc="-30">
              <a:solidFill>
                <a:schemeClr val="tx1">
                  <a:lumMod val="65000"/>
                  <a:lumOff val="35000"/>
                </a:schemeClr>
              </a:solidFill>
              <a:latin typeface="+mn-lt"/>
              <a:cs typeface="Tahoma"/>
            </a:endParaRPr>
          </a:p>
        </p:txBody>
      </p:sp>
      <p:sp>
        <p:nvSpPr>
          <p:cNvPr id="5" name="layout1_shape2"/>
          <p:cNvSpPr/>
          <p:nvPr>
            <p:ph type="ctrTitle"/>
          </p:nvPr>
        </p:nvSpPr>
        <p:spPr>
          <a:xfrm>
            <a:off x="296566" y="1275607"/>
            <a:ext cx="8540200" cy="1102519"/>
          </a:xfrm>
          <a:prstGeom prst="rect">
            <a:avLst/>
          </a:prstGeom>
        </p:spPr>
        <p:txBody>
          <a:bodyPr wrap="square" lIns="68573" tIns="34286" rIns="68573" bIns="34286" anchor="t">
            <a:noAutofit xmlns:a="http://schemas.openxmlformats.org/drawingml/2006/main"/>
            <a:scene3d xmlns:a="http://schemas.openxmlformats.org/drawingml/2006/main">
              <a:camera prst="orthographicFront"/>
              <a:lightRig rig="soft" dir="t">
                <a:rot lat="0" lon="0" rev="10800000"/>
              </a:lightRig>
            </a:scene3d>
            <a:sp3d xmlns:a="http://schemas.openxmlformats.org/drawingml/2006/main">
              <a:bevelT w="27940" h="12700"/>
              <a:contourClr>
                <a:srgbClr val="DDDDDD"/>
              </a:contourClr>
            </a:sp3d>
          </a:bodyPr>
          <a:lstStyle>
            <a:lvl1pPr algn="ctr" defTabSz="685732" latinLnBrk="1">
              <a:spcBef>
                <a:spcPct val="20000"/>
              </a:spcBef>
              <a:spcAft>
                <a:spcPct val="0"/>
              </a:spcAft>
              <a:buNone/>
              <a:defRPr sz="3300" b="1" baseline="0" cap="none" spc="-45" kern="1200">
                <a:ln w="11430"/>
                <a:solidFill>
                  <a:schemeClr val="tx1"/>
                </a:solidFill>
                <a:effectLst xmlns:a="http://schemas.openxmlformats.org/drawingml/2006/main"/>
                <a:latin typeface="+mn-lt"/>
                <a:ea typeface="맑은 고딕"/>
                <a:cs typeface="Calibri"/>
              </a:defRPr>
            </a:lvl1pPr>
          </a:lstStyle>
          <a:p>
            <a:pPr algn="ctr" defTabSz="685732" latinLnBrk="1">
              <a:spcBef>
                <a:spcPct val="20000"/>
              </a:spcBef>
              <a:spcAft>
                <a:spcPct val="0"/>
              </a:spcAft>
              <a:buNone/>
            </a:pPr>
            <a:r>
              <a:rPr lang="en-US" altLang="ko-KR" sz="3300" b="1" baseline="0" cap="none" spc="-45" kern="1200">
                <a:ln w="11430"/>
                <a:solidFill>
                  <a:schemeClr val="tx1"/>
                </a:solidFill>
                <a:latin typeface="+mn-lt"/>
                <a:ea typeface="맑은 고딕"/>
                <a:cs typeface="Calibri"/>
              </a:rPr>
              <a:t> System LSI Business PT Master</a:t>
            </a:r>
            <a:endParaRPr sz="3300" b="1" baseline="0" cap="none" spc="-45" kern="1200">
              <a:ln w="11430"/>
              <a:solidFill>
                <a:schemeClr val="tx1"/>
              </a:solidFill>
              <a:latin typeface="+mn-lt"/>
              <a:ea typeface="맑은 고딕"/>
              <a:cs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ayout2_shape1"/>
          <p:cNvSpPr/>
          <p:nvPr>
            <p:ph type="sldNum" sz="quarter" idx="4"/>
          </p:nvPr>
        </p:nvSpPr>
        <p:spPr>
          <a:xfrm>
            <a:off x="3505200" y="4916323"/>
            <a:ext cx="2133600" cy="193460"/>
          </a:xfrm>
          <a:prstGeom prst="rect">
            <a:avLst/>
          </a:prstGeom>
        </p:spPr>
        <p:txBody>
          <a:bodyPr lIns="68573" tIns="34286" rIns="68573" bIns="34286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type="slidenum" id="{4BEDD84E-25D4-4983-8AA1-2863C96F08D9}">
              <a:rPr lang="ko-KR">
                <a:solidFill>
                  <a:srgbClr val="000000">
                    <a:tint val="75000"/>
                  </a:srgbClr>
                </a:solidFill>
              </a:rPr>
              <a:t>‹#›</a:t>
            </a:fld>
            <a:endParaRPr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ayout3_shape1"/>
          <p:cNvSpPr/>
          <p:nvPr>
            <p:ph type="title"/>
          </p:nvPr>
        </p:nvSpPr>
        <p:spPr>
          <a:xfrm>
            <a:off x="251520" y="75579"/>
            <a:ext cx="8229600" cy="421556"/>
          </a:xfrm>
          <a:prstGeom prst="rect">
            <a:avLst/>
          </a:prstGeom>
        </p:spPr>
        <p:txBody>
          <a:bodyPr lIns="68573" tIns="34286" rIns="68573" bIns="34286" anchor="ctr">
            <a:noAutofit xmlns:a="http://schemas.openxmlformats.org/drawingml/2006/main"/>
          </a:bodyPr>
          <a:lstStyle>
            <a:lvl1pPr algn="l"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algn="l"/>
            <a:r>
              <a:rPr lang="ko-KR" altLang="en-US" sz="2400" b="1">
                <a:solidFill>
                  <a:schemeClr val="tx2">
                    <a:lumMod val="75000"/>
                  </a:schemeClr>
                </a:solidFill>
              </a:rPr>
              <a:t>마스터</a:t>
            </a:r>
            <a:r>
              <a:rPr lang="en-US" altLang="en-US" sz="2400" b="1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ko-KR" altLang="en-US" sz="2400" b="1">
                <a:solidFill>
                  <a:schemeClr val="tx2">
                    <a:lumMod val="75000"/>
                  </a:schemeClr>
                </a:solidFill>
              </a:rPr>
              <a:t>제목</a:t>
            </a:r>
            <a:r>
              <a:rPr lang="en-US" altLang="en-US" sz="2400" b="1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ko-KR" altLang="en-US" sz="2400" b="1">
                <a:solidFill>
                  <a:schemeClr val="tx2">
                    <a:lumMod val="75000"/>
                  </a:schemeClr>
                </a:solidFill>
              </a:rPr>
              <a:t>스타일</a:t>
            </a:r>
            <a:r>
              <a:rPr lang="en-US" altLang="en-US" sz="2400" b="1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ko-KR" altLang="en-US" sz="2400" b="1">
                <a:solidFill>
                  <a:schemeClr val="tx2">
                    <a:lumMod val="75000"/>
                  </a:schemeClr>
                </a:solidFill>
              </a:rPr>
              <a:t>편집</a:t>
            </a:r>
            <a:endParaRPr sz="2400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layout3_shape2"/>
          <p:cNvSpPr/>
          <p:nvPr>
            <p:ph type="sldNum" sz="quarter" idx="4"/>
          </p:nvPr>
        </p:nvSpPr>
        <p:spPr>
          <a:xfrm>
            <a:off x="3505200" y="4916323"/>
            <a:ext cx="2133600" cy="193460"/>
          </a:xfrm>
          <a:prstGeom prst="rect">
            <a:avLst/>
          </a:prstGeom>
        </p:spPr>
        <p:txBody>
          <a:bodyPr lIns="68573" tIns="34286" rIns="68573" bIns="34286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fld type="slidenum" id="{4BEDD84E-25D4-4983-8AA1-2863C96F08D9}">
              <a:rPr lang="ko-KR" sz="800">
                <a:solidFill>
                  <a:srgbClr val="000000">
                    <a:tint val="75000"/>
                  </a:srgbClr>
                </a:solidFill>
              </a:rPr>
              <a:t>‹#›</a:t>
            </a:fld>
            <a:endParaRPr sz="80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layout3_shape3"/>
          <p:cNvSpPr/>
          <p:nvPr>
            <p:ph idx="1"/>
          </p:nvPr>
        </p:nvSpPr>
        <p:spPr>
          <a:xfrm>
            <a:off x="182943" y="573528"/>
            <a:ext cx="8778118" cy="4266474"/>
          </a:xfrm>
          <a:prstGeom prst="rect">
            <a:avLst/>
          </a:prstGeom>
        </p:spPr>
        <p:txBody>
          <a:bodyPr lIns="68573" tIns="34286" rIns="68573" bIns="34286"/>
          <a:lstStyle>
            <a:lvl1pPr marL="188000" indent="-18800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Blip>
                <a:blip r:embed="rId2"/>
              </a:buBlip>
              <a:defRPr sz="1400" b="1">
                <a:solidFill>
                  <a:srgbClr val="0000ff"/>
                </a:solidFill>
              </a:defRPr>
            </a:lvl1pPr>
            <a:lvl2pPr marL="374899" indent="-186899">
              <a:lnSpc>
                <a:spcPct val="120000"/>
              </a:lnSpc>
              <a:defRPr sz="1200" b="1"/>
            </a:lvl2pPr>
            <a:lvl3pPr marL="498030" indent="-123134">
              <a:lnSpc>
                <a:spcPct val="120000"/>
              </a:lnSpc>
              <a:defRPr sz="1100"/>
            </a:lvl3pPr>
            <a:lvl4pPr marL="621165" indent="-123134">
              <a:lnSpc>
                <a:spcPct val="120000"/>
              </a:lnSpc>
              <a:defRPr sz="1000"/>
            </a:lvl4pPr>
            <a:lvl5pPr marL="744299" indent="-123134">
              <a:lnSpc>
                <a:spcPct val="120000"/>
              </a:lnSpc>
              <a:defRPr sz="1000"/>
            </a:lvl5pPr>
          </a:lstStyle>
          <a:p>
            <a:pPr marL="188000" indent="-188000" lvl="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Blip>
                <a:blip r:embed="rId2"/>
              </a:buBlip>
            </a:pPr>
            <a:r>
              <a:rPr lang="ko-KR" altLang="en-US" sz="1400" b="1">
                <a:solidFill>
                  <a:srgbClr val="0000ff"/>
                </a:solidFill>
              </a:rPr>
              <a:t>마스터</a:t>
            </a:r>
            <a:r>
              <a:rPr lang="en-US" altLang="en-US" sz="1400" b="1">
                <a:solidFill>
                  <a:srgbClr val="0000ff"/>
                </a:solidFill>
              </a:rPr>
              <a:t> </a:t>
            </a:r>
            <a:r>
              <a:rPr lang="ko-KR" altLang="en-US" sz="1400" b="1">
                <a:solidFill>
                  <a:srgbClr val="0000ff"/>
                </a:solidFill>
              </a:rPr>
              <a:t>텍스트</a:t>
            </a:r>
            <a:r>
              <a:rPr lang="en-US" altLang="en-US" sz="1400" b="1">
                <a:solidFill>
                  <a:srgbClr val="0000ff"/>
                </a:solidFill>
              </a:rPr>
              <a:t> </a:t>
            </a:r>
            <a:r>
              <a:rPr lang="ko-KR" altLang="en-US" sz="1400" b="1">
                <a:solidFill>
                  <a:srgbClr val="0000ff"/>
                </a:solidFill>
              </a:rPr>
              <a:t>스타일을</a:t>
            </a:r>
            <a:r>
              <a:rPr lang="en-US" altLang="en-US" sz="1400" b="1">
                <a:solidFill>
                  <a:srgbClr val="0000ff"/>
                </a:solidFill>
              </a:rPr>
              <a:t> </a:t>
            </a:r>
            <a:r>
              <a:rPr lang="ko-KR" altLang="en-US" sz="1400" b="1">
                <a:solidFill>
                  <a:srgbClr val="0000ff"/>
                </a:solidFill>
              </a:rPr>
              <a:t>편집합니다</a:t>
            </a:r>
          </a:p>
          <a:p>
            <a:pPr marL="374899" indent="-186899" lvl="1">
              <a:lnSpc>
                <a:spcPct val="120000"/>
              </a:lnSpc>
            </a:pPr>
            <a:r>
              <a:rPr lang="ko-KR" altLang="en-US" sz="1200" b="1"/>
              <a:t>둘째</a:t>
            </a:r>
            <a:r>
              <a:rPr lang="en-US" altLang="en-US" sz="1200" b="1"/>
              <a:t> </a:t>
            </a:r>
            <a:r>
              <a:rPr lang="ko-KR" altLang="en-US" sz="1200" b="1"/>
              <a:t>수준</a:t>
            </a:r>
          </a:p>
          <a:p>
            <a:pPr marL="498030" indent="-123134" lvl="2">
              <a:lnSpc>
                <a:spcPct val="120000"/>
              </a:lnSpc>
            </a:pPr>
            <a:r>
              <a:rPr lang="ko-KR" altLang="en-US" sz="1100"/>
              <a:t>셋째</a:t>
            </a:r>
            <a:r>
              <a:rPr lang="en-US" altLang="en-US" sz="1100"/>
              <a:t> </a:t>
            </a:r>
            <a:r>
              <a:rPr lang="ko-KR" altLang="en-US" sz="1100"/>
              <a:t>수준</a:t>
            </a:r>
          </a:p>
          <a:p>
            <a:pPr marL="621165" indent="-123134" lvl="3">
              <a:lnSpc>
                <a:spcPct val="120000"/>
              </a:lnSpc>
            </a:pPr>
            <a:r>
              <a:rPr lang="ko-KR" altLang="en-US" sz="1000"/>
              <a:t>넷째</a:t>
            </a:r>
            <a:r>
              <a:rPr lang="en-US" altLang="en-US" sz="1000"/>
              <a:t> </a:t>
            </a:r>
            <a:r>
              <a:rPr lang="ko-KR" altLang="en-US" sz="1000"/>
              <a:t>수준</a:t>
            </a:r>
          </a:p>
          <a:p>
            <a:pPr marL="744299" indent="-123134" lvl="4">
              <a:lnSpc>
                <a:spcPct val="120000"/>
              </a:lnSpc>
            </a:pPr>
            <a:r>
              <a:rPr lang="ko-KR" altLang="en-US" sz="1000"/>
              <a:t>다섯째</a:t>
            </a:r>
            <a:r>
              <a:rPr lang="en-US" altLang="en-US" sz="1000"/>
              <a:t> </a:t>
            </a:r>
            <a:r>
              <a:rPr lang="ko-KR" altLang="en-US" sz="1000"/>
              <a:t>수준</a:t>
            </a:r>
            <a:endParaRPr sz="10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ayout4_shape1"/>
          <p:cNvSpPr/>
          <p:nvPr>
            <p:ph type="title"/>
          </p:nvPr>
        </p:nvSpPr>
        <p:spPr>
          <a:xfrm>
            <a:off x="251520" y="75580"/>
            <a:ext cx="8229600" cy="421556"/>
          </a:xfrm>
          <a:prstGeom prst="rect">
            <a:avLst/>
          </a:prstGeom>
        </p:spPr>
        <p:txBody>
          <a:bodyPr lIns="68561" tIns="34280" rIns="68561" bIns="34280" anchor="ctr">
            <a:noAutofit xmlns:a="http://schemas.openxmlformats.org/drawingml/2006/main"/>
          </a:bodyPr>
          <a:lstStyle>
            <a:lvl1pPr algn="l"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algn="l"/>
            <a:r>
              <a:rPr lang="ko-KR" altLang="en-US" sz="2400" b="1">
                <a:solidFill>
                  <a:schemeClr val="tx2">
                    <a:lumMod val="75000"/>
                  </a:schemeClr>
                </a:solidFill>
              </a:rPr>
              <a:t>마스터</a:t>
            </a:r>
            <a:r>
              <a:rPr lang="en-US" altLang="en-US" sz="2400" b="1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ko-KR" altLang="en-US" sz="2400" b="1">
                <a:solidFill>
                  <a:schemeClr val="tx2">
                    <a:lumMod val="75000"/>
                  </a:schemeClr>
                </a:solidFill>
              </a:rPr>
              <a:t>제목</a:t>
            </a:r>
            <a:r>
              <a:rPr lang="en-US" altLang="en-US" sz="2400" b="1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ko-KR" altLang="en-US" sz="2400" b="1">
                <a:solidFill>
                  <a:schemeClr val="tx2">
                    <a:lumMod val="75000"/>
                  </a:schemeClr>
                </a:solidFill>
              </a:rPr>
              <a:t>스타일</a:t>
            </a:r>
            <a:r>
              <a:rPr lang="en-US" altLang="en-US" sz="2400" b="1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ko-KR" altLang="en-US" sz="2400" b="1">
                <a:solidFill>
                  <a:schemeClr val="tx2">
                    <a:lumMod val="75000"/>
                  </a:schemeClr>
                </a:solidFill>
              </a:rPr>
              <a:t>편집</a:t>
            </a:r>
            <a:endParaRPr sz="2400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layout4_shape2"/>
          <p:cNvSpPr/>
          <p:nvPr>
            <p:ph type="sldNum" sz="quarter" idx="4"/>
          </p:nvPr>
        </p:nvSpPr>
        <p:spPr>
          <a:xfrm>
            <a:off x="3505200" y="4916323"/>
            <a:ext cx="2133600" cy="193460"/>
          </a:xfrm>
          <a:prstGeom prst="rect">
            <a:avLst/>
          </a:prstGeom>
        </p:spPr>
        <p:txBody>
          <a:bodyPr lIns="68561" tIns="34280" rIns="68561" bIns="3428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fld type="slidenum" id="{4BEDD84E-25D4-4983-8AA1-2863C96F08D9}">
              <a:rPr lang="ko-KR" sz="800">
                <a:solidFill>
                  <a:srgbClr val="000000">
                    <a:tint val="75000"/>
                  </a:srgbClr>
                </a:solidFill>
              </a:rPr>
              <a:t>‹#›</a:t>
            </a:fld>
            <a:endParaRPr sz="80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layout4_shape3"/>
          <p:cNvSpPr/>
          <p:nvPr>
            <p:ph idx="1"/>
          </p:nvPr>
        </p:nvSpPr>
        <p:spPr>
          <a:xfrm>
            <a:off x="182943" y="573528"/>
            <a:ext cx="4388462" cy="4266474"/>
          </a:xfrm>
          <a:prstGeom prst="rect">
            <a:avLst/>
          </a:prstGeom>
        </p:spPr>
        <p:txBody>
          <a:bodyPr lIns="68573" tIns="34286" rIns="68573" bIns="34286"/>
          <a:lstStyle>
            <a:lvl1pPr marL="188000" indent="-18800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Blip>
                <a:blip r:embed="rId2"/>
              </a:buBlip>
              <a:defRPr sz="1400" b="1">
                <a:solidFill>
                  <a:srgbClr val="0000ff"/>
                </a:solidFill>
              </a:defRPr>
            </a:lvl1pPr>
            <a:lvl2pPr marL="374899" indent="-186899">
              <a:lnSpc>
                <a:spcPct val="120000"/>
              </a:lnSpc>
              <a:defRPr sz="1200" b="1"/>
            </a:lvl2pPr>
            <a:lvl3pPr marL="498030" indent="-123134">
              <a:lnSpc>
                <a:spcPct val="120000"/>
              </a:lnSpc>
              <a:defRPr sz="1100"/>
            </a:lvl3pPr>
            <a:lvl4pPr marL="621165" indent="-123134">
              <a:lnSpc>
                <a:spcPct val="120000"/>
              </a:lnSpc>
              <a:defRPr sz="1000"/>
            </a:lvl4pPr>
            <a:lvl5pPr marL="744299" indent="-123134">
              <a:lnSpc>
                <a:spcPct val="120000"/>
              </a:lnSpc>
              <a:defRPr sz="1000"/>
            </a:lvl5pPr>
          </a:lstStyle>
          <a:p>
            <a:pPr marL="188000" indent="-188000" lvl="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Blip>
                <a:blip r:embed="rId2"/>
              </a:buBlip>
            </a:pPr>
            <a:r>
              <a:rPr lang="ko-KR" altLang="en-US" sz="1400" b="1">
                <a:solidFill>
                  <a:srgbClr val="0000ff"/>
                </a:solidFill>
              </a:rPr>
              <a:t>마스터</a:t>
            </a:r>
            <a:r>
              <a:rPr lang="en-US" altLang="en-US" sz="1400" b="1">
                <a:solidFill>
                  <a:srgbClr val="0000ff"/>
                </a:solidFill>
              </a:rPr>
              <a:t> </a:t>
            </a:r>
            <a:r>
              <a:rPr lang="ko-KR" altLang="en-US" sz="1400" b="1">
                <a:solidFill>
                  <a:srgbClr val="0000ff"/>
                </a:solidFill>
              </a:rPr>
              <a:t>텍스트</a:t>
            </a:r>
            <a:r>
              <a:rPr lang="en-US" altLang="en-US" sz="1400" b="1">
                <a:solidFill>
                  <a:srgbClr val="0000ff"/>
                </a:solidFill>
              </a:rPr>
              <a:t> </a:t>
            </a:r>
            <a:r>
              <a:rPr lang="ko-KR" altLang="en-US" sz="1400" b="1">
                <a:solidFill>
                  <a:srgbClr val="0000ff"/>
                </a:solidFill>
              </a:rPr>
              <a:t>스타일을</a:t>
            </a:r>
            <a:r>
              <a:rPr lang="en-US" altLang="en-US" sz="1400" b="1">
                <a:solidFill>
                  <a:srgbClr val="0000ff"/>
                </a:solidFill>
              </a:rPr>
              <a:t> </a:t>
            </a:r>
            <a:r>
              <a:rPr lang="ko-KR" altLang="en-US" sz="1400" b="1">
                <a:solidFill>
                  <a:srgbClr val="0000ff"/>
                </a:solidFill>
              </a:rPr>
              <a:t>편집합니다</a:t>
            </a:r>
          </a:p>
          <a:p>
            <a:pPr marL="374899" indent="-186899" lvl="1">
              <a:lnSpc>
                <a:spcPct val="120000"/>
              </a:lnSpc>
            </a:pPr>
            <a:r>
              <a:rPr lang="ko-KR" altLang="en-US" sz="1200" b="1"/>
              <a:t>둘째</a:t>
            </a:r>
            <a:r>
              <a:rPr lang="en-US" altLang="en-US" sz="1200" b="1"/>
              <a:t> </a:t>
            </a:r>
            <a:r>
              <a:rPr lang="ko-KR" altLang="en-US" sz="1200" b="1"/>
              <a:t>수준</a:t>
            </a:r>
          </a:p>
          <a:p>
            <a:pPr marL="498030" indent="-123134" lvl="2">
              <a:lnSpc>
                <a:spcPct val="120000"/>
              </a:lnSpc>
            </a:pPr>
            <a:r>
              <a:rPr lang="ko-KR" altLang="en-US" sz="1100"/>
              <a:t>셋째</a:t>
            </a:r>
            <a:r>
              <a:rPr lang="en-US" altLang="en-US" sz="1100"/>
              <a:t> </a:t>
            </a:r>
            <a:r>
              <a:rPr lang="ko-KR" altLang="en-US" sz="1100"/>
              <a:t>수준</a:t>
            </a:r>
          </a:p>
          <a:p>
            <a:pPr marL="621165" indent="-123134" lvl="3">
              <a:lnSpc>
                <a:spcPct val="120000"/>
              </a:lnSpc>
            </a:pPr>
            <a:r>
              <a:rPr lang="ko-KR" altLang="en-US" sz="1000"/>
              <a:t>넷째</a:t>
            </a:r>
            <a:r>
              <a:rPr lang="en-US" altLang="en-US" sz="1000"/>
              <a:t> </a:t>
            </a:r>
            <a:r>
              <a:rPr lang="ko-KR" altLang="en-US" sz="1000"/>
              <a:t>수준</a:t>
            </a:r>
          </a:p>
          <a:p>
            <a:pPr marL="744299" indent="-123134" lvl="4">
              <a:lnSpc>
                <a:spcPct val="120000"/>
              </a:lnSpc>
            </a:pPr>
            <a:r>
              <a:rPr lang="ko-KR" altLang="en-US" sz="1000"/>
              <a:t>다섯째</a:t>
            </a:r>
            <a:r>
              <a:rPr lang="en-US" altLang="en-US" sz="1000"/>
              <a:t> </a:t>
            </a:r>
            <a:r>
              <a:rPr lang="ko-KR" altLang="en-US" sz="1000"/>
              <a:t>수준</a:t>
            </a:r>
            <a:endParaRPr sz="1000"/>
          </a:p>
        </p:txBody>
      </p:sp>
      <p:sp>
        <p:nvSpPr>
          <p:cNvPr id="6" name="layout4_shape4"/>
          <p:cNvSpPr/>
          <p:nvPr>
            <p:ph idx="11"/>
          </p:nvPr>
        </p:nvSpPr>
        <p:spPr>
          <a:xfrm>
            <a:off x="4571405" y="573528"/>
            <a:ext cx="4443070" cy="4266474"/>
          </a:xfrm>
          <a:prstGeom prst="rect">
            <a:avLst/>
          </a:prstGeom>
        </p:spPr>
        <p:txBody>
          <a:bodyPr lIns="68573" tIns="34286" rIns="68573" bIns="34286"/>
          <a:lstStyle>
            <a:lvl1pPr marL="188000" indent="-18800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Blip>
                <a:blip r:embed="rId2"/>
              </a:buBlip>
              <a:defRPr sz="1400" b="1">
                <a:solidFill>
                  <a:srgbClr val="0000ff"/>
                </a:solidFill>
              </a:defRPr>
            </a:lvl1pPr>
            <a:lvl2pPr marL="374899" indent="-186899">
              <a:lnSpc>
                <a:spcPct val="120000"/>
              </a:lnSpc>
              <a:defRPr sz="1200" b="1"/>
            </a:lvl2pPr>
            <a:lvl3pPr marL="498030" indent="-123134">
              <a:lnSpc>
                <a:spcPct val="120000"/>
              </a:lnSpc>
              <a:defRPr sz="1100"/>
            </a:lvl3pPr>
            <a:lvl4pPr marL="621165" indent="-123134">
              <a:lnSpc>
                <a:spcPct val="120000"/>
              </a:lnSpc>
              <a:defRPr sz="1000"/>
            </a:lvl4pPr>
            <a:lvl5pPr marL="744299" indent="-123134">
              <a:lnSpc>
                <a:spcPct val="120000"/>
              </a:lnSpc>
              <a:defRPr sz="1000"/>
            </a:lvl5pPr>
          </a:lstStyle>
          <a:p>
            <a:pPr marL="188000" indent="-188000" lvl="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Blip>
                <a:blip r:embed="rId2"/>
              </a:buBlip>
            </a:pPr>
            <a:r>
              <a:rPr lang="ko-KR" altLang="en-US" sz="1400" b="1">
                <a:solidFill>
                  <a:srgbClr val="0000ff"/>
                </a:solidFill>
              </a:rPr>
              <a:t>마스터</a:t>
            </a:r>
            <a:r>
              <a:rPr lang="en-US" altLang="en-US" sz="1400" b="1">
                <a:solidFill>
                  <a:srgbClr val="0000ff"/>
                </a:solidFill>
              </a:rPr>
              <a:t> </a:t>
            </a:r>
            <a:r>
              <a:rPr lang="ko-KR" altLang="en-US" sz="1400" b="1">
                <a:solidFill>
                  <a:srgbClr val="0000ff"/>
                </a:solidFill>
              </a:rPr>
              <a:t>텍스트</a:t>
            </a:r>
            <a:r>
              <a:rPr lang="en-US" altLang="en-US" sz="1400" b="1">
                <a:solidFill>
                  <a:srgbClr val="0000ff"/>
                </a:solidFill>
              </a:rPr>
              <a:t> </a:t>
            </a:r>
            <a:r>
              <a:rPr lang="ko-KR" altLang="en-US" sz="1400" b="1">
                <a:solidFill>
                  <a:srgbClr val="0000ff"/>
                </a:solidFill>
              </a:rPr>
              <a:t>스타일을</a:t>
            </a:r>
            <a:r>
              <a:rPr lang="en-US" altLang="en-US" sz="1400" b="1">
                <a:solidFill>
                  <a:srgbClr val="0000ff"/>
                </a:solidFill>
              </a:rPr>
              <a:t> </a:t>
            </a:r>
            <a:r>
              <a:rPr lang="ko-KR" altLang="en-US" sz="1400" b="1">
                <a:solidFill>
                  <a:srgbClr val="0000ff"/>
                </a:solidFill>
              </a:rPr>
              <a:t>편집합니다</a:t>
            </a:r>
          </a:p>
          <a:p>
            <a:pPr marL="374899" indent="-186899" lvl="1">
              <a:lnSpc>
                <a:spcPct val="120000"/>
              </a:lnSpc>
            </a:pPr>
            <a:r>
              <a:rPr lang="ko-KR" altLang="en-US" sz="1200" b="1"/>
              <a:t>둘째</a:t>
            </a:r>
            <a:r>
              <a:rPr lang="en-US" altLang="en-US" sz="1200" b="1"/>
              <a:t> </a:t>
            </a:r>
            <a:r>
              <a:rPr lang="ko-KR" altLang="en-US" sz="1200" b="1"/>
              <a:t>수준</a:t>
            </a:r>
          </a:p>
          <a:p>
            <a:pPr marL="498030" indent="-123134" lvl="2">
              <a:lnSpc>
                <a:spcPct val="120000"/>
              </a:lnSpc>
            </a:pPr>
            <a:r>
              <a:rPr lang="ko-KR" altLang="en-US" sz="1100"/>
              <a:t>셋째</a:t>
            </a:r>
            <a:r>
              <a:rPr lang="en-US" altLang="en-US" sz="1100"/>
              <a:t> </a:t>
            </a:r>
            <a:r>
              <a:rPr lang="ko-KR" altLang="en-US" sz="1100"/>
              <a:t>수준</a:t>
            </a:r>
          </a:p>
          <a:p>
            <a:pPr marL="621165" indent="-123134" lvl="3">
              <a:lnSpc>
                <a:spcPct val="120000"/>
              </a:lnSpc>
            </a:pPr>
            <a:r>
              <a:rPr lang="ko-KR" altLang="en-US" sz="1000"/>
              <a:t>넷째</a:t>
            </a:r>
            <a:r>
              <a:rPr lang="en-US" altLang="en-US" sz="1000"/>
              <a:t> </a:t>
            </a:r>
            <a:r>
              <a:rPr lang="ko-KR" altLang="en-US" sz="1000"/>
              <a:t>수준</a:t>
            </a:r>
          </a:p>
          <a:p>
            <a:pPr marL="744299" indent="-123134" lvl="4">
              <a:lnSpc>
                <a:spcPct val="120000"/>
              </a:lnSpc>
            </a:pPr>
            <a:r>
              <a:rPr lang="ko-KR" altLang="en-US" sz="1000"/>
              <a:t>다섯째</a:t>
            </a:r>
            <a:r>
              <a:rPr lang="en-US" altLang="en-US" sz="1000"/>
              <a:t> </a:t>
            </a:r>
            <a:r>
              <a:rPr lang="ko-KR" altLang="en-US" sz="1000"/>
              <a:t>수준</a:t>
            </a:r>
            <a:endParaRPr sz="1000"/>
          </a:p>
        </p:txBody>
      </p:sp>
    </p:spTree>
  </p:cSld>
  <p:clrMapOvr>
    <a:masterClrMapping/>
  </p:clrMapOvr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master1_shape1"/>
          <p:cNvCxnSpPr/>
          <p:nvPr/>
        </p:nvCxnSpPr>
        <p:spPr>
          <a:xfrm>
            <a:off x="214285" y="519522"/>
            <a:ext cx="8715436" cy="0"/>
          </a:xfrm>
          <a:prstGeom prst="line">
            <a:avLst/>
          </a:prstGeom>
          <a:ln w="28575" cap="flat">
            <a:solidFill>
              <a:schemeClr val="tx1">
                <a:lumMod val="65000"/>
                <a:lumOff val="35000"/>
              </a:schemeClr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master1_shape2"/>
          <p:cNvCxnSpPr/>
          <p:nvPr/>
        </p:nvCxnSpPr>
        <p:spPr>
          <a:xfrm>
            <a:off x="214285" y="4894008"/>
            <a:ext cx="8715436" cy="0"/>
          </a:xfrm>
          <a:prstGeom prst="line">
            <a:avLst/>
          </a:prstGeom>
          <a:ln w="6350" cap="flat">
            <a:solidFill>
              <a:schemeClr val="tx1">
                <a:lumMod val="65000"/>
                <a:lumOff val="35000"/>
              </a:schemeClr>
            </a:solidFill>
            <a:prstDash val="solid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bg2="lt2" tx1="dk1" tx2="dk2" hlink="hlink" accent1="accent1" accent2="accent2" accent3="accent3" accent4="accent4" accent5="accent5" accent6="accent6" folHlink="folHlink"/>
  <p:sldLayoutIdLst>
    <p:sldLayoutId id="2147483650" r:id="rId1"/>
    <p:sldLayoutId id="2147483651" r:id="rId2"/>
    <p:sldLayoutId id="2147483652" r:id="rId3"/>
    <p:sldLayoutId id="2147483653" r:id="rId4"/>
  </p:sldLayoutIdLst>
  <p:txStyles>
    <p:titleStyle>
      <a:lvl1pPr algn="ctr" defTabSz="685783" latinLnBrk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marL="257168" indent="-257168" defTabSz="685783" latinLnBrk="1">
        <a:spcBef>
          <a:spcPct val="20000"/>
        </a:spcBef>
        <a:buFont typeface="맑은 고딕" pitchFamily="2" charset="2"/>
        <a:buChar char="□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algn="l" marL="557199" indent="-214308" defTabSz="685783" latinLnBrk="1">
        <a:spcBef>
          <a:spcPct val="20000"/>
        </a:spcBef>
        <a:buFont typeface="Arial" pitchFamily="2" charset="2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algn="l" marL="857228" indent="-171446" defTabSz="685783" latinLnBrk="1">
        <a:spcBef>
          <a:spcPct val="20000"/>
        </a:spcBef>
        <a:buFont typeface="Arial" pitchFamily="2" charset="2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marL="1200120" indent="-171446" defTabSz="685783" latinLnBrk="1">
        <a:spcBef>
          <a:spcPct val="20000"/>
        </a:spcBef>
        <a:buFont typeface="Arial" pitchFamily="2" charset="2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algn="l" marL="1543012" indent="-171446" defTabSz="685783" latinLnBrk="1">
        <a:spcBef>
          <a:spcPct val="20000"/>
        </a:spcBef>
        <a:buFont typeface="Arial" pitchFamily="2" charset="2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algn="l" marL="1885903" indent="-171446" defTabSz="685783" latinLnBrk="1">
        <a:spcBef>
          <a:spcPct val="20000"/>
        </a:spcBef>
        <a:buFont typeface="Arial" pitchFamily="2" charset="2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algn="l" marL="2228795" indent="-171446" defTabSz="685783" latinLnBrk="1">
        <a:spcBef>
          <a:spcPct val="20000"/>
        </a:spcBef>
        <a:buFont typeface="Arial" pitchFamily="2" charset="2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algn="l" marL="2571686" indent="-171446" defTabSz="685783" latinLnBrk="1">
        <a:spcBef>
          <a:spcPct val="20000"/>
        </a:spcBef>
        <a:buFont typeface="Arial" pitchFamily="2" charset="2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algn="l" marL="2914577" indent="-171446" defTabSz="685783" latinLnBrk="1">
        <a:spcBef>
          <a:spcPct val="20000"/>
        </a:spcBef>
        <a:buFont typeface="Arial" pitchFamily="2" charset="2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algn="l" marL="0" defTabSz="685783" latinLnBrk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algn="l" marL="342892" defTabSz="685783" latinLnBrk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algn="l" marL="685783" defTabSz="685783" latinLnBrk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algn="l" marL="1028675" defTabSz="685783" latinLnBrk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algn="l" marL="1371566" defTabSz="685783" latinLnBrk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algn="l" marL="1714457" defTabSz="685783" latinLnBrk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algn="l" marL="2057348" defTabSz="685783" latinLnBrk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algn="l" marL="2400240" defTabSz="685783" latinLnBrk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algn="l" marL="2743132" defTabSz="685783" latinLnBrk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
</file>

<file path=ppt/slides/_rels/slide3.xml.rels><?xml version="1.0" encoding="UTF-8"?>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
</file>

<file path=ppt/slides/_rels/slide4.xml.rels><?xml version="1.0" encoding="UTF-8"?>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
</file>

<file path=ppt/slides/_rels/slide5.xml.rels><?xml version="1.0" encoding="UTF-8"?>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
</file>

<file path=ppt/slides/_rels/slide6.xml.rels><?xml version="1.0" encoding="UTF-8"?>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1_shape1"/>
          <p:cNvSpPr/>
          <p:nvPr>
            <p:ph type="subTitle" idx="1"/>
          </p:nvPr>
        </p:nvSpPr>
        <p:spPr>
          <a:xfrm>
            <a:off x="423395" y="2454088"/>
            <a:ext cx="8297210" cy="2385914"/>
          </a:xfrm>
          <a:prstGeom prst="rect">
            <a:avLst/>
          </a:prstGeom>
        </p:spPr>
        <p:txBody>
          <a:bodyPr lIns="68573" tIns="34286" rIns="68573" bIns="34286" anchor="ctr"/>
          <a:lstStyle>
            <a:lvl1pPr algn="ctr" marL="0" indent="0">
              <a:buNone/>
              <a:defRPr sz="1400" b="0" baseline="0" spc="-30">
                <a:solidFill>
                  <a:schemeClr val="tx1">
                    <a:lumMod val="65000"/>
                    <a:lumOff val="35000"/>
                  </a:schemeClr>
                </a:solidFill>
                <a:effectLst xmlns:a="http://schemas.openxmlformats.org/drawingml/2006/main"/>
                <a:latin typeface="+mn-lt"/>
                <a:cs typeface="Tahoma"/>
              </a:defRPr>
            </a:lvl1pPr>
            <a:lvl2pPr algn="ctr" marL="342866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marL="685732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marL="1028597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marL="1371463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marL="1714328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marL="2057195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marL="2400060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marL="2742926" indent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 marL="0">
              <a:lnSpc>
                <a:spcPct val="90000"/>
              </a:lnSpc>
              <a:spcBef>
                <a:spcPts val="250"/>
              </a:spcBef>
              <a:buNone/>
            </a:pPr>
            <a:r>
              <a:rPr lang="en-US" altLang="ko-KR" sz="1300" b="1" spc="-30">
                <a:solidFill>
                  <a:schemeClr val="tx1">
                    <a:alpha val="100000"/>
                    <a:lumMod val="65000"/>
                    <a:lumOff val="35000"/>
                  </a:schemeClr>
                </a:solidFill>
                <a:latin typeface="+mn-lt"/>
              </a:rPr>
              <a:t>Samsung </a:t>
            </a:r>
            <a:r>
              <a:rPr lang="en-US" altLang="ko-KR" sz="1300" b="1" spc="-30">
                <a:solidFill>
                  <a:schemeClr val="tx1">
                    <a:alpha val="100000"/>
                    <a:lumMod val="65000"/>
                    <a:lumOff val="35000"/>
                  </a:schemeClr>
                </a:solidFill>
                <a:latin typeface="+mn-lt"/>
              </a:rPr>
              <a:t>Electronics</a:t>
            </a:r>
          </a:p>
          <a:p>
            <a:pPr algn="ctr" marL="0">
              <a:lnSpc>
                <a:spcPct val="90000"/>
              </a:lnSpc>
              <a:spcBef>
                <a:spcPts val="250"/>
              </a:spcBef>
              <a:buNone/>
            </a:pPr>
            <a:r>
              <a:rPr lang="en-US" altLang="ko-KR" sz="1300" b="0" spc="-30">
                <a:solidFill>
                  <a:schemeClr val="tx1">
                    <a:alpha val="100000"/>
                    <a:lumMod val="65000"/>
                    <a:lumOff val="35000"/>
                  </a:schemeClr>
                </a:solidFill>
                <a:latin typeface="+mn-lt"/>
              </a:rPr>
              <a:t>Hyungtae</a:t>
            </a:r>
            <a:r>
              <a:rPr lang="en-US" altLang="ko-KR" sz="1300" b="0" spc="-30">
                <a:solidFill>
                  <a:schemeClr val="tx1">
                    <a:alpha val="100000"/>
                    <a:lumMod val="65000"/>
                    <a:lumOff val="35000"/>
                  </a:schemeClr>
                </a:solidFill>
                <a:latin typeface="+mn-lt"/>
              </a:rPr>
              <a:t> Park</a:t>
            </a:r>
          </a:p>
          <a:p>
            <a:pPr algn="ctr" marL="0">
              <a:lnSpc>
                <a:spcPct val="90000"/>
              </a:lnSpc>
              <a:spcBef>
                <a:spcPts val="250"/>
              </a:spcBef>
              <a:buNone/>
            </a:pPr>
            <a:r>
              <a:rPr lang="en-US" altLang="ko-KR" sz="1300" b="0" spc="-30">
                <a:solidFill>
                  <a:schemeClr val="tx1">
                    <a:alpha val="100000"/>
                    <a:lumMod val="65000"/>
                    <a:lumOff val="35000"/>
                  </a:schemeClr>
                </a:solidFill>
                <a:latin typeface="+mn-lt"/>
              </a:rPr>
              <a:t>Seunghyun</a:t>
            </a:r>
            <a:r>
              <a:rPr lang="en-US" altLang="ko-KR" sz="1300" b="0" spc="-30">
                <a:solidFill>
                  <a:schemeClr val="tx1">
                    <a:alpha val="100000"/>
                    <a:lumMod val="65000"/>
                    <a:lumOff val="35000"/>
                  </a:schemeClr>
                </a:solidFill>
                <a:latin typeface="+mn-lt"/>
              </a:rPr>
              <a:t> Song</a:t>
            </a:r>
          </a:p>
          <a:p>
            <a:pPr algn="ctr" marL="0">
              <a:lnSpc>
                <a:spcPct val="90000"/>
              </a:lnSpc>
              <a:spcBef>
                <a:spcPts val="250"/>
              </a:spcBef>
              <a:buNone/>
            </a:pPr>
            <a:r>
              <a:rPr lang="en-US" altLang="ko-KR" sz="1300" b="0" spc="-30">
                <a:solidFill>
                  <a:schemeClr val="tx1">
                    <a:alpha val="100000"/>
                    <a:lumMod val="65000"/>
                    <a:lumOff val="35000"/>
                  </a:schemeClr>
                </a:solidFill>
                <a:latin typeface="+mn-lt"/>
              </a:rPr>
              <a:t>Jisu</a:t>
            </a:r>
            <a:r>
              <a:rPr lang="en-US" altLang="ko-KR" sz="1300" b="0" spc="-30">
                <a:solidFill>
                  <a:schemeClr val="tx1">
                    <a:alpha val="100000"/>
                    <a:lumMod val="65000"/>
                    <a:lumOff val="35000"/>
                  </a:schemeClr>
                </a:solidFill>
                <a:latin typeface="+mn-lt"/>
              </a:rPr>
              <a:t> Yang</a:t>
            </a:r>
          </a:p>
          <a:p>
            <a:pPr algn="ctr" marL="0">
              <a:lnSpc>
                <a:spcPct val="90000"/>
              </a:lnSpc>
              <a:spcBef>
                <a:spcPts val="250"/>
              </a:spcBef>
              <a:buNone/>
            </a:pPr>
            <a:r>
              <a:rPr lang="en-US" altLang="ko-KR" sz="1300" b="0" spc="-30">
                <a:solidFill>
                  <a:schemeClr val="tx1">
                    <a:alpha val="100000"/>
                    <a:lumMod val="65000"/>
                    <a:lumOff val="35000"/>
                  </a:schemeClr>
                </a:solidFill>
                <a:latin typeface="+mn-lt"/>
              </a:rPr>
              <a:t>Hyunsun</a:t>
            </a:r>
            <a:r>
              <a:rPr lang="en-US" altLang="ko-KR" sz="1300" b="0" spc="-30">
                <a:solidFill>
                  <a:schemeClr val="tx1">
                    <a:alpha val="100000"/>
                    <a:lumMod val="65000"/>
                    <a:lumOff val="35000"/>
                  </a:schemeClr>
                </a:solidFill>
                <a:latin typeface="+mn-lt"/>
              </a:rPr>
              <a:t> </a:t>
            </a:r>
            <a:r>
              <a:rPr lang="en-US" altLang="ko-KR" sz="1300" b="0" spc="-30">
                <a:solidFill>
                  <a:schemeClr val="tx1">
                    <a:alpha val="100000"/>
                    <a:lumMod val="65000"/>
                    <a:lumOff val="35000"/>
                  </a:schemeClr>
                </a:solidFill>
                <a:latin typeface="+mn-lt"/>
              </a:rPr>
              <a:t>Ahn</a:t>
            </a:r>
          </a:p>
          <a:p>
            <a:pPr algn="ctr" marL="0">
              <a:lnSpc>
                <a:spcPct val="90000"/>
              </a:lnSpc>
              <a:spcBef>
                <a:spcPts val="250"/>
              </a:spcBef>
              <a:buNone/>
            </a:pPr>
            <a:r>
              <a:rPr lang="en-US" altLang="ko-KR" sz="1300" b="0" spc="-30">
                <a:solidFill>
                  <a:schemeClr val="tx1">
                    <a:alpha val="100000"/>
                    <a:lumMod val="65000"/>
                    <a:lumOff val="35000"/>
                  </a:schemeClr>
                </a:solidFill>
                <a:latin typeface="+mn-lt"/>
              </a:rPr>
              <a:t>Seonil</a:t>
            </a:r>
            <a:r>
              <a:rPr lang="en-US" altLang="ko-KR" sz="1300" b="0" spc="-30">
                <a:solidFill>
                  <a:schemeClr val="tx1">
                    <a:alpha val="100000"/>
                    <a:lumMod val="65000"/>
                    <a:lumOff val="35000"/>
                  </a:schemeClr>
                </a:solidFill>
                <a:latin typeface="+mn-lt"/>
              </a:rPr>
              <a:t> Brian Choi</a:t>
            </a:r>
          </a:p>
          <a:p>
            <a:pPr algn="ctr" marL="0">
              <a:lnSpc>
                <a:spcPct val="90000"/>
              </a:lnSpc>
              <a:spcBef>
                <a:spcPts val="250"/>
              </a:spcBef>
              <a:buNone/>
            </a:pPr>
            <a:r>
              <a:rPr lang="en-US" altLang="ko-KR" sz="1300" b="0" spc="-30">
                <a:solidFill>
                  <a:schemeClr val="tx1">
                    <a:alpha val="100000"/>
                    <a:lumMod val="65000"/>
                    <a:lumOff val="35000"/>
                  </a:schemeClr>
                </a:solidFill>
                <a:latin typeface="+mn-lt"/>
              </a:rPr>
              <a:t/>
            </a:r>
          </a:p>
          <a:p>
            <a:pPr algn="ctr" marL="0">
              <a:lnSpc>
                <a:spcPct val="90000"/>
              </a:lnSpc>
              <a:spcBef>
                <a:spcPts val="250"/>
              </a:spcBef>
              <a:buNone/>
            </a:pPr>
            <a:r>
              <a:rPr lang="en-US" altLang="ko-KR" sz="1300" b="1" spc="-30">
                <a:solidFill>
                  <a:schemeClr val="tx1">
                    <a:alpha val="100000"/>
                    <a:lumMod val="65000"/>
                    <a:lumOff val="35000"/>
                  </a:schemeClr>
                </a:solidFill>
                <a:latin typeface="+mn-lt"/>
              </a:rPr>
              <a:t>Synopsys</a:t>
            </a:r>
          </a:p>
          <a:p>
            <a:pPr algn="ctr" marL="0">
              <a:lnSpc>
                <a:spcPct val="90000"/>
              </a:lnSpc>
              <a:spcBef>
                <a:spcPts val="250"/>
              </a:spcBef>
              <a:buNone/>
            </a:pPr>
            <a:r>
              <a:rPr lang="en-US" altLang="ko-KR" sz="1300" b="0" spc="-30">
                <a:solidFill>
                  <a:schemeClr val="tx1">
                    <a:alpha val="100000"/>
                    <a:lumMod val="65000"/>
                    <a:lumOff val="35000"/>
                  </a:schemeClr>
                </a:solidFill>
                <a:latin typeface="+mn-lt"/>
              </a:rPr>
              <a:t>Sihyun</a:t>
            </a:r>
            <a:r>
              <a:rPr lang="en-US" altLang="ko-KR" sz="1300" b="0" spc="-30">
                <a:solidFill>
                  <a:schemeClr val="tx1">
                    <a:alpha val="100000"/>
                    <a:lumMod val="65000"/>
                    <a:lumOff val="35000"/>
                  </a:schemeClr>
                </a:solidFill>
                <a:latin typeface="+mn-lt"/>
              </a:rPr>
              <a:t> Kim</a:t>
            </a:r>
          </a:p>
          <a:p>
            <a:pPr algn="ctr" marL="0">
              <a:lnSpc>
                <a:spcPct val="90000"/>
              </a:lnSpc>
              <a:spcBef>
                <a:spcPts val="250"/>
              </a:spcBef>
              <a:buNone/>
            </a:pPr>
            <a:r>
              <a:rPr lang="en-US" altLang="ko-KR" sz="1300" b="0" spc="-30">
                <a:solidFill>
                  <a:schemeClr val="tx1">
                    <a:alpha val="100000"/>
                    <a:lumMod val="65000"/>
                    <a:lumOff val="35000"/>
                  </a:schemeClr>
                </a:solidFill>
                <a:latin typeface="+mn-lt"/>
              </a:rPr>
              <a:t>Namho</a:t>
            </a:r>
            <a:r>
              <a:rPr lang="en-US" altLang="ko-KR" sz="1300" b="0" spc="-30">
                <a:solidFill>
                  <a:schemeClr val="tx1">
                    <a:alpha val="100000"/>
                    <a:lumMod val="65000"/>
                    <a:lumOff val="35000"/>
                  </a:schemeClr>
                </a:solidFill>
                <a:latin typeface="+mn-lt"/>
              </a:rPr>
              <a:t> </a:t>
            </a:r>
            <a:r>
              <a:rPr lang="en-US" altLang="ko-KR" sz="1300" b="0" spc="-30">
                <a:solidFill>
                  <a:schemeClr val="tx1">
                    <a:alpha val="100000"/>
                    <a:lumMod val="65000"/>
                    <a:lumOff val="35000"/>
                  </a:schemeClr>
                </a:solidFill>
                <a:latin typeface="+mn-lt"/>
              </a:rPr>
              <a:t>Heo</a:t>
            </a:r>
            <a:r>
              <a:rPr lang="en-US" altLang="ko-KR" sz="1300" b="1" spc="-30">
                <a:solidFill>
                  <a:schemeClr val="tx1">
                    <a:alpha val="100000"/>
                    <a:lumMod val="65000"/>
                    <a:lumOff val="35000"/>
                  </a:schemeClr>
                </a:solidFill>
                <a:latin typeface="+mn-lt"/>
              </a:rPr>
              <a:t> </a:t>
            </a:r>
          </a:p>
        </p:txBody>
      </p:sp>
      <p:sp>
        <p:nvSpPr>
          <p:cNvPr id="4" name="slide1_shape2"/>
          <p:cNvSpPr/>
          <p:nvPr>
            <p:ph type="ctrTitle"/>
          </p:nvPr>
        </p:nvSpPr>
        <p:spPr>
          <a:xfrm>
            <a:off x="301899" y="996891"/>
            <a:ext cx="8540200" cy="1728191"/>
          </a:xfrm>
          <a:prstGeom prst="rect">
            <a:avLst/>
          </a:prstGeom>
        </p:spPr>
        <p:txBody>
          <a:bodyPr wrap="square" lIns="68573" tIns="34286" rIns="68573" bIns="34286" anchor="t"/>
          <a:lstStyle>
            <a:lvl1pPr algn="ctr" defTabSz="685732" latinLnBrk="1">
              <a:spcBef>
                <a:spcPct val="20000"/>
              </a:spcBef>
              <a:spcAft>
                <a:spcPct val="0"/>
              </a:spcAft>
              <a:buNone/>
              <a:defRPr sz="3300" b="1" baseline="0" cap="none" spc="-45" kern="1200">
                <a:ln w="11430"/>
                <a:solidFill>
                  <a:schemeClr val="tx1"/>
                </a:solidFill>
                <a:effectLst xmlns:a="http://schemas.openxmlformats.org/drawingml/2006/main"/>
                <a:latin typeface="+mn-lt"/>
                <a:ea typeface="맑은 고딕"/>
                <a:cs typeface="Calibri"/>
              </a:defRPr>
            </a:lvl1pPr>
          </a:lstStyle>
          <a:p>
            <a:pPr algn="ctr" defTabSz="685732" latinLnBrk="1">
              <a:spcBef>
                <a:spcPct val="20000"/>
              </a:spcBef>
              <a:spcAft>
                <a:spcPct val="0"/>
              </a:spcAft>
              <a:buNone/>
            </a:pPr>
            <a:r>
              <a:rPr lang="en-US" altLang="ko-KR" sz="2800" b="1" baseline="0" cap="none" spc="-45" kern="1200">
                <a:ln w="11430"/>
                <a:solidFill>
                  <a:schemeClr val="tx1"/>
                </a:solidFill>
                <a:latin typeface="+mn-lt"/>
                <a:ea typeface="맑은 고딕"/>
                <a:cs typeface="Calibri"/>
              </a:rPr>
              <a:t>SOC System </a:t>
            </a:r>
            <a:r>
              <a:rPr lang="en-US" altLang="ko-KR" sz="2800" b="1" baseline="0" cap="none" spc="-45" kern="1200">
                <a:ln w="11430"/>
                <a:solidFill>
                  <a:schemeClr val="tx1"/>
                </a:solidFill>
                <a:latin typeface="+mn-lt"/>
                <a:ea typeface="맑은 고딕"/>
                <a:cs typeface="Calibri"/>
              </a:rPr>
              <a:t>Bus Performance </a:t>
            </a:r>
            <a:r>
              <a:rPr lang="en-US" altLang="ko-KR" sz="2800" b="1" baseline="0" cap="none" spc="-45" kern="1200">
                <a:ln w="11430"/>
                <a:solidFill>
                  <a:schemeClr val="tx1"/>
                </a:solidFill>
                <a:latin typeface="+mn-lt"/>
                <a:ea typeface="맑은 고딕"/>
                <a:cs typeface="Calibri"/>
              </a:rPr>
              <a:t>Monitors </a:t>
            </a:r>
            <a:r>
              <a:rPr lang="en-US" altLang="ko-KR" sz="2800" b="1" baseline="0" cap="none" spc="-45" kern="1200">
                <a:ln w="11430"/>
                <a:solidFill>
                  <a:schemeClr val="tx1"/>
                </a:solidFill>
                <a:latin typeface="+mn-lt"/>
                <a:ea typeface="맑은 고딕"/>
                <a:cs typeface="Calibri"/>
              </a:rPr>
              <a:t>(</a:t>
            </a:r>
            <a:r>
              <a:rPr lang="en-US" altLang="ko-KR" sz="2800" b="1" baseline="0" cap="none" spc="-45" kern="1200">
                <a:ln w="11430"/>
                <a:solidFill>
                  <a:schemeClr val="tx1"/>
                </a:solidFill>
                <a:latin typeface="+mn-lt"/>
                <a:ea typeface="맑은 고딕"/>
                <a:cs typeface="Calibri"/>
              </a:rPr>
              <a:t>SPMs)</a:t>
            </a:r>
            <a:br>
              <a:rPr lang="en-US" altLang="ko-KR" sz="3300" b="1" baseline="0" cap="none" spc="-45" kern="1200">
                <a:ln w="11430"/>
                <a:solidFill>
                  <a:schemeClr val="tx1"/>
                </a:solidFill>
                <a:latin typeface="+mn-lt"/>
                <a:ea typeface="맑은 고딕"/>
                <a:cs typeface="Calibri"/>
              </a:rPr>
            </a:br>
            <a:endParaRPr sz="3300" b="1" baseline="0" cap="none" spc="-45" kern="1200">
              <a:ln w="11430"/>
              <a:solidFill>
                <a:schemeClr val="tx1"/>
              </a:solidFill>
              <a:latin typeface="+mn-lt"/>
              <a:ea typeface="맑은 고딕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2_shape1"/>
          <p:cNvSpPr/>
          <p:nvPr>
            <p:ph type="title"/>
          </p:nvPr>
        </p:nvSpPr>
        <p:spPr>
          <a:xfrm>
            <a:off x="251520" y="75580"/>
            <a:ext cx="8229600" cy="421556"/>
          </a:xfrm>
          <a:prstGeom prst="rect">
            <a:avLst/>
          </a:prstGeom>
        </p:spPr>
        <p:txBody>
          <a:bodyPr lIns="68561" tIns="34280" rIns="68561" bIns="34280" anchor="ctr"/>
          <a:lstStyle>
            <a:lvl1pPr algn="l"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algn="l" defTabSz="685783" latinLnBrk="1">
              <a:spcBef>
                <a:spcPct val="0"/>
              </a:spcBef>
              <a:buNone/>
            </a:pPr>
            <a:r>
              <a:rPr lang="en-US" altLang="ko-KR" sz="2400" b="1" kern="12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Motivation</a:t>
            </a:r>
            <a:endParaRPr sz="2400" b="1" kern="120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2_shape2"/>
          <p:cNvSpPr/>
          <p:nvPr>
            <p:ph type="sldNum" sz="quarter" idx="4"/>
          </p:nvPr>
        </p:nvSpPr>
        <p:spPr>
          <a:xfrm>
            <a:off x="3505200" y="4916323"/>
            <a:ext cx="2133600" cy="193460"/>
          </a:xfrm>
          <a:prstGeom prst="rect">
            <a:avLst/>
          </a:prstGeom>
        </p:spPr>
        <p:txBody>
          <a:bodyPr lIns="68561" tIns="34280" rIns="68561" bIns="3428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marL="0" defTabSz="914400" latinLnBrk="1"/>
            <a:fld type="slidenum" id="{4BEDD84E-25D4-4983-8AA1-2863C96F08D9}">
              <a:rPr lang="ko-KR" sz="800" kern="12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rPr>
              <a:t>2</a:t>
            </a:fld>
            <a:endParaRPr sz="800" kern="1200">
              <a:solidFill>
                <a:srgbClr val="000000">
                  <a:tint val="75000"/>
                </a:srgb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slide2_shape3"/>
          <p:cNvSpPr/>
          <p:nvPr>
            <p:ph idx="1"/>
          </p:nvPr>
        </p:nvSpPr>
        <p:spPr>
          <a:xfrm>
            <a:off x="182943" y="573528"/>
            <a:ext cx="4605081" cy="4266474"/>
          </a:xfrm>
          <a:prstGeom prst="rect">
            <a:avLst/>
          </a:prstGeom>
        </p:spPr>
        <p:txBody>
          <a:bodyPr lIns="68573" tIns="34286" rIns="68573" bIns="34286"/>
          <a:lstStyle>
            <a:lvl1pPr marL="188000" indent="-18800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Blip>
                <a:blip r:embed="rId2"/>
              </a:buBlip>
              <a:defRPr sz="1400" b="1">
                <a:solidFill>
                  <a:srgbClr val="0000ff"/>
                </a:solidFill>
              </a:defRPr>
            </a:lvl1pPr>
            <a:lvl2pPr marL="374899" indent="-186899">
              <a:lnSpc>
                <a:spcPct val="120000"/>
              </a:lnSpc>
              <a:defRPr sz="1200" b="1"/>
            </a:lvl2pPr>
            <a:lvl3pPr marL="498030" indent="-123134">
              <a:lnSpc>
                <a:spcPct val="120000"/>
              </a:lnSpc>
              <a:defRPr sz="1100"/>
            </a:lvl3pPr>
            <a:lvl4pPr marL="621165" indent="-123134">
              <a:lnSpc>
                <a:spcPct val="120000"/>
              </a:lnSpc>
              <a:defRPr sz="1000"/>
            </a:lvl4pPr>
            <a:lvl5pPr marL="744299" indent="-123134">
              <a:lnSpc>
                <a:spcPct val="120000"/>
              </a:lnSpc>
              <a:defRPr sz="1000"/>
            </a:lvl5pPr>
          </a:lstStyle>
          <a:p>
            <a:pPr algn="l" marL="188000" indent="-188000" lvl="0" defTabSz="685783" latinLnBrk="1">
              <a:lnSpc>
                <a:spcPct val="11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2"/>
              </a:buBlip>
            </a:pPr>
            <a:r>
              <a:rPr lang="en-US" altLang="ko-KR" sz="14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SOC Performance Verification </a:t>
            </a:r>
          </a:p>
          <a:p>
            <a:pPr algn="l" marL="374899" indent="-186899" lvl="1" defTabSz="685783" latinLnBrk="1">
              <a:lnSpc>
                <a:spcPct val="110000"/>
              </a:lnSpc>
              <a:spcBef>
                <a:spcPct val="20000"/>
              </a:spcBef>
              <a:buFont typeface="Arial" pitchFamily="2" charset="2"/>
              <a:buChar char="–"/>
            </a:pP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Ensure SOC 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level performance 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running multimedia content thru Image system, Display system, Video codec, Image scaler, etc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sz="1200" b="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374899" indent="-186899" lvl="1" defTabSz="685783" latinLnBrk="1">
              <a:lnSpc>
                <a:spcPct val="110000"/>
              </a:lnSpc>
              <a:spcBef>
                <a:spcPct val="20000"/>
              </a:spcBef>
              <a:buFont typeface="Arial" pitchFamily="2" charset="2"/>
              <a:buChar char="–"/>
            </a:pP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Require an emulation 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based 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solution to 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overcome 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slow 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simulation for the multi-frame with high-resolution 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image content.</a:t>
            </a:r>
          </a:p>
          <a:p>
            <a:pPr algn="l" marL="374899" indent="-186899" lvl="1" defTabSz="685783" latinLnBrk="1">
              <a:lnSpc>
                <a:spcPct val="110000"/>
              </a:lnSpc>
              <a:spcBef>
                <a:spcPct val="20000"/>
              </a:spcBef>
              <a:buFont typeface="Arial" pitchFamily="2" charset="2"/>
              <a:buChar char="–"/>
            </a:pP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Measure performance between 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bus interfaces (AMBA 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bus 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ports) and memory controllers</a:t>
            </a:r>
            <a:endParaRPr sz="1200" b="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188000" indent="-188000" lvl="0" defTabSz="685783" latinLnBrk="1">
              <a:lnSpc>
                <a:spcPct val="11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2"/>
              </a:buBlip>
            </a:pPr>
            <a:r>
              <a:rPr lang="en-US" altLang="ko-KR" sz="14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Limitations</a:t>
            </a:r>
          </a:p>
          <a:p>
            <a:pPr algn="l" marL="374899" indent="-186899" lvl="1" defTabSz="685783" latinLnBrk="1">
              <a:lnSpc>
                <a:spcPct val="110000"/>
              </a:lnSpc>
              <a:spcBef>
                <a:spcPct val="20000"/>
              </a:spcBef>
              <a:buFont typeface="Arial" pitchFamily="2" charset="2"/>
              <a:buChar char="–"/>
            </a:pP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Complexity 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SOC 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bus fabric is extremely increasing with several hundreds of IP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’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 and multiple layers</a:t>
            </a:r>
            <a:endParaRPr sz="1200" b="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374899" indent="-186899" lvl="1" defTabSz="685783" latinLnBrk="1">
              <a:lnSpc>
                <a:spcPct val="110000"/>
              </a:lnSpc>
              <a:spcBef>
                <a:spcPct val="20000"/>
              </a:spcBef>
              <a:buFont typeface="Arial" pitchFamily="2" charset="2"/>
              <a:buChar char="–"/>
            </a:pP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Traditionally performance is monitored at 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bus masters (or only from a source) which 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prevents from analyzing 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performance such as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theirs bottlenecks and 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QoS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intermediate 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bus </a:t>
            </a:r>
            <a:r>
              <a:rPr lang="en-US" altLang="ko-KR"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layers</a:t>
            </a:r>
            <a:endParaRPr sz="1200" b="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188000" indent="-188000" lvl="0" defTabSz="685783" latinLnBrk="1">
              <a:lnSpc>
                <a:spcPct val="11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2"/>
              </a:buBlip>
            </a:pPr>
            <a:r>
              <a:rPr lang="en-US" altLang="ko-KR" sz="14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Require </a:t>
            </a:r>
            <a:r>
              <a:rPr lang="en-US" altLang="ko-KR" sz="14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better </a:t>
            </a:r>
            <a:r>
              <a:rPr lang="en-US" altLang="ko-KR" sz="14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system </a:t>
            </a:r>
            <a:r>
              <a:rPr lang="en-US" altLang="ko-KR" sz="14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bus </a:t>
            </a:r>
            <a:r>
              <a:rPr lang="en-US" altLang="ko-KR" sz="14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performance analysis with intermediate performance monitors</a:t>
            </a:r>
            <a:endParaRPr sz="1400" b="1" kern="1200">
              <a:solidFill>
                <a:srgbClr val="0000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slide2_picture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059582"/>
            <a:ext cx="4132105" cy="32198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3_shape1"/>
          <p:cNvSpPr/>
          <p:nvPr>
            <p:ph type="title"/>
          </p:nvPr>
        </p:nvSpPr>
        <p:spPr>
          <a:xfrm>
            <a:off x="251520" y="75580"/>
            <a:ext cx="8568952" cy="421556"/>
          </a:xfrm>
          <a:prstGeom prst="rect">
            <a:avLst/>
          </a:prstGeom>
        </p:spPr>
        <p:txBody>
          <a:bodyPr lIns="68561" tIns="34280" rIns="68561" bIns="34280" anchor="ctr"/>
          <a:lstStyle>
            <a:lvl1pPr algn="l"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algn="l" defTabSz="685783" latinLnBrk="1">
              <a:spcBef>
                <a:spcPct val="0"/>
              </a:spcBef>
              <a:buNone/>
            </a:pPr>
            <a:r>
              <a:rPr lang="en-US" altLang="ko-KR" sz="2400" b="1" kern="12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Main Idea #1: Develop SPMs Supporting Multi-Protocols </a:t>
            </a:r>
            <a:endParaRPr sz="2400" b="1" kern="120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3_shape2"/>
          <p:cNvSpPr/>
          <p:nvPr>
            <p:ph type="sldNum" sz="quarter" idx="4"/>
          </p:nvPr>
        </p:nvSpPr>
        <p:spPr>
          <a:xfrm>
            <a:off x="3505200" y="4916323"/>
            <a:ext cx="2133600" cy="193460"/>
          </a:xfrm>
          <a:prstGeom prst="rect">
            <a:avLst/>
          </a:prstGeom>
        </p:spPr>
        <p:txBody>
          <a:bodyPr lIns="68561" tIns="34280" rIns="68561" bIns="3428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marL="0" defTabSz="914400" latinLnBrk="1"/>
            <a:fld type="slidenum" id="{4BEDD84E-25D4-4983-8AA1-2863C96F08D9}">
              <a:rPr lang="ko-KR" sz="800" kern="12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rPr>
              <a:t>3</a:t>
            </a:fld>
            <a:endParaRPr sz="800" kern="1200">
              <a:solidFill>
                <a:srgbClr val="000000">
                  <a:tint val="75000"/>
                </a:srgb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slide3_shape3"/>
          <p:cNvSpPr/>
          <p:nvPr>
            <p:ph idx="1"/>
          </p:nvPr>
        </p:nvSpPr>
        <p:spPr>
          <a:xfrm>
            <a:off x="182943" y="573528"/>
            <a:ext cx="4388462" cy="4266474"/>
          </a:xfrm>
          <a:prstGeom prst="rect">
            <a:avLst/>
          </a:prstGeom>
        </p:spPr>
        <p:txBody>
          <a:bodyPr lIns="68573" tIns="34286" rIns="68573" bIns="34286"/>
          <a:lstStyle>
            <a:lvl1pPr marL="188000" indent="-18800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Blip>
                <a:blip r:embed="rId2"/>
              </a:buBlip>
              <a:defRPr sz="1400" b="1">
                <a:solidFill>
                  <a:srgbClr val="0000ff"/>
                </a:solidFill>
              </a:defRPr>
            </a:lvl1pPr>
            <a:lvl2pPr marL="374899" indent="-186899">
              <a:lnSpc>
                <a:spcPct val="120000"/>
              </a:lnSpc>
              <a:defRPr sz="1200" b="1"/>
            </a:lvl2pPr>
            <a:lvl3pPr marL="498030" indent="-123134">
              <a:lnSpc>
                <a:spcPct val="120000"/>
              </a:lnSpc>
              <a:defRPr sz="1100"/>
            </a:lvl3pPr>
            <a:lvl4pPr marL="621165" indent="-123134">
              <a:lnSpc>
                <a:spcPct val="120000"/>
              </a:lnSpc>
              <a:defRPr sz="1000"/>
            </a:lvl4pPr>
            <a:lvl5pPr marL="744299" indent="-123134">
              <a:lnSpc>
                <a:spcPct val="120000"/>
              </a:lnSpc>
              <a:defRPr sz="1000"/>
            </a:lvl5pPr>
          </a:lstStyle>
          <a:p>
            <a:pPr algn="l" marL="188000" indent="-188000" lvl="0" defTabSz="685783" latinLnBrk="1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2"/>
              </a:buBlip>
            </a:pPr>
            <a:r>
              <a:rPr lang="en-US" altLang="ko-KR" sz="14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Enabling performance analysis supporting various standard and internal bus protocols</a:t>
            </a:r>
          </a:p>
          <a:p>
            <a:pPr algn="l" marL="374899" indent="-186899" lvl="1" defTabSz="685783" latinLnBrk="1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r>
              <a:rPr lang="en-US" altLang="ko-KR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 level performance is measured with standard buses (AMBA AXI/ACE) and internal buses </a:t>
            </a:r>
            <a:r>
              <a:rPr lang="en-US" altLang="ko-KR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</a:t>
            </a:r>
            <a:r>
              <a:rPr lang="en-US" altLang="ko-KR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meet target latencies and throughputs</a:t>
            </a:r>
          </a:p>
          <a:p>
            <a:pPr algn="l" marL="374899" indent="-186899" lvl="1" defTabSz="685783" latinLnBrk="1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r>
              <a:rPr lang="en-US" altLang="ko-KR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Developed System Bus Performance Monitors (SPMs) for a master and a slave AXI, modified ACE and internal bus protocols </a:t>
            </a:r>
          </a:p>
          <a:p>
            <a:pPr algn="l" marL="374899" indent="-186899" lvl="1" defTabSz="685783" latinLnBrk="1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endParaRPr sz="12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188000" indent="-188000" lvl="0" defTabSz="685783" latinLnBrk="1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2"/>
              </a:buBlip>
            </a:pPr>
            <a:r>
              <a:rPr lang="en-US" altLang="ko-KR" sz="14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Building a </a:t>
            </a:r>
            <a:r>
              <a:rPr lang="en-US" altLang="ko-KR" sz="14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bus performance analysis configuration is a</a:t>
            </a:r>
            <a:r>
              <a:rPr lang="en-US" altLang="ko-KR" sz="14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utomated</a:t>
            </a:r>
          </a:p>
          <a:p>
            <a:pPr algn="l" marL="374899" indent="-186899" lvl="1" defTabSz="685783" latinLnBrk="1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r>
              <a:rPr lang="en-US" altLang="ko-KR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SPMs for each protocols are automatically integrated to a node in a system bus with a multiple layers where performance is required to monitor.</a:t>
            </a:r>
            <a:r>
              <a:rPr lang="en-US" altLang="ko-KR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algn="l" marL="498030" indent="-123134" lvl="2" defTabSz="685783" latinLnBrk="1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•"/>
            </a:pPr>
            <a:endParaRPr sz="11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188000" indent="-188000" lvl="0" defTabSz="685783" latinLnBrk="1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2"/>
              </a:buBlip>
            </a:pPr>
            <a:endParaRPr sz="1400" b="1" kern="1200">
              <a:solidFill>
                <a:srgbClr val="0000ff"/>
              </a:solidFill>
              <a:latin typeface="+mn-lt"/>
              <a:ea typeface="+mn-ea"/>
              <a:cs typeface="+mn-cs"/>
            </a:endParaRPr>
          </a:p>
          <a:p>
            <a:pPr algn="l" marL="498030" indent="-123134" lvl="2" defTabSz="685783" latinLnBrk="1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•"/>
            </a:pPr>
            <a:endParaRPr sz="11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374899" indent="-186899" lvl="1" defTabSz="685783" latinLnBrk="1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endParaRPr sz="12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374899" indent="-186899" lvl="1" defTabSz="685783" latinLnBrk="1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endParaRPr sz="12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374899" indent="-186899" lvl="1" defTabSz="685783" latinLnBrk="1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endParaRPr sz="12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374899" indent="-186899" lvl="1" defTabSz="685783" latinLnBrk="1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endParaRPr sz="12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374899" indent="-186899" lvl="1" defTabSz="685783" latinLnBrk="1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endParaRPr sz="12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498030" indent="-123134" lvl="2" defTabSz="685783" latinLnBrk="1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•"/>
            </a:pPr>
            <a:endParaRPr sz="11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slide3_picture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073530"/>
            <a:ext cx="3960440" cy="31933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de4_picture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6190" y="771550"/>
            <a:ext cx="3967947" cy="367240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4_shape1"/>
          <p:cNvSpPr/>
          <p:nvPr>
            <p:ph type="title"/>
          </p:nvPr>
        </p:nvSpPr>
        <p:spPr>
          <a:xfrm>
            <a:off x="251520" y="75580"/>
            <a:ext cx="8229600" cy="421556"/>
          </a:xfrm>
          <a:prstGeom prst="rect">
            <a:avLst/>
          </a:prstGeom>
        </p:spPr>
        <p:txBody>
          <a:bodyPr lIns="68561" tIns="34280" rIns="68561" bIns="34280" anchor="ctr"/>
          <a:lstStyle>
            <a:lvl1pPr algn="l"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algn="l" defTabSz="685783" latinLnBrk="1">
              <a:spcBef>
                <a:spcPct val="0"/>
              </a:spcBef>
              <a:buNone/>
            </a:pPr>
            <a:r>
              <a:rPr lang="en-US" altLang="ko-KR" sz="2400" b="1" kern="12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Main Idea #</a:t>
            </a:r>
            <a:r>
              <a:rPr lang="en-US" altLang="ko-KR" sz="2400" b="1" kern="12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2: Monitoring Simultaneous Traffics </a:t>
            </a:r>
            <a:endParaRPr sz="2400" b="1" kern="120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slide4_shape2"/>
          <p:cNvSpPr/>
          <p:nvPr>
            <p:ph type="sldNum" sz="quarter" idx="4"/>
          </p:nvPr>
        </p:nvSpPr>
        <p:spPr>
          <a:xfrm>
            <a:off x="3505200" y="4916323"/>
            <a:ext cx="2133600" cy="193460"/>
          </a:xfrm>
          <a:prstGeom prst="rect">
            <a:avLst/>
          </a:prstGeom>
        </p:spPr>
        <p:txBody>
          <a:bodyPr lIns="68561" tIns="34280" rIns="68561" bIns="3428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marL="0" defTabSz="914400" latinLnBrk="1"/>
            <a:fld type="slidenum" id="{4BEDD84E-25D4-4983-8AA1-2863C96F08D9}">
              <a:rPr lang="ko-KR" sz="800" kern="12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rPr>
              <a:t>4</a:t>
            </a:fld>
            <a:endParaRPr sz="800" kern="1200">
              <a:solidFill>
                <a:srgbClr val="000000">
                  <a:tint val="75000"/>
                </a:srgb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slide4_shape3"/>
          <p:cNvSpPr/>
          <p:nvPr>
            <p:ph idx="1"/>
          </p:nvPr>
        </p:nvSpPr>
        <p:spPr>
          <a:xfrm>
            <a:off x="182942" y="573528"/>
            <a:ext cx="3524962" cy="4086454"/>
          </a:xfrm>
          <a:prstGeom prst="rect">
            <a:avLst/>
          </a:prstGeom>
        </p:spPr>
        <p:txBody>
          <a:bodyPr lIns="68573" tIns="34286" rIns="68573" bIns="34286"/>
          <a:lstStyle>
            <a:lvl1pPr marL="188000" indent="-18800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Blip>
                <a:blip r:embed="rId3"/>
              </a:buBlip>
              <a:defRPr sz="1400" b="1">
                <a:solidFill>
                  <a:srgbClr val="0000ff"/>
                </a:solidFill>
              </a:defRPr>
            </a:lvl1pPr>
            <a:lvl2pPr marL="374899" indent="-186899">
              <a:lnSpc>
                <a:spcPct val="120000"/>
              </a:lnSpc>
              <a:defRPr sz="1200" b="1"/>
            </a:lvl2pPr>
            <a:lvl3pPr marL="498030" indent="-123134">
              <a:lnSpc>
                <a:spcPct val="120000"/>
              </a:lnSpc>
              <a:defRPr sz="1100"/>
            </a:lvl3pPr>
            <a:lvl4pPr marL="621165" indent="-123134">
              <a:lnSpc>
                <a:spcPct val="120000"/>
              </a:lnSpc>
              <a:defRPr sz="1000"/>
            </a:lvl4pPr>
            <a:lvl5pPr marL="744299" indent="-123134">
              <a:lnSpc>
                <a:spcPct val="120000"/>
              </a:lnSpc>
              <a:defRPr sz="1000"/>
            </a:lvl5pPr>
          </a:lstStyle>
          <a:p>
            <a:pPr algn="l" marL="188000" indent="-188000" lvl="0" defTabSz="685783" latinLnBrk="1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3"/>
              </a:buBlip>
            </a:pPr>
            <a:r>
              <a:rPr lang="en-US" altLang="ko-KR" sz="14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Monitoring </a:t>
            </a:r>
            <a:r>
              <a:rPr lang="en-US" altLang="ko-KR" sz="14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m</a:t>
            </a:r>
            <a:r>
              <a:rPr lang="en-US" altLang="ko-KR" sz="14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atrix (multi-masters) based </a:t>
            </a:r>
            <a:r>
              <a:rPr lang="en-US" altLang="ko-KR" sz="14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traffic </a:t>
            </a:r>
            <a:r>
              <a:rPr lang="en-US" altLang="ko-KR" sz="14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patterns </a:t>
            </a:r>
            <a:endParaRPr sz="1400" b="1" kern="1200">
              <a:solidFill>
                <a:srgbClr val="0000ff"/>
              </a:solidFill>
              <a:latin typeface="+mn-lt"/>
              <a:ea typeface="+mn-ea"/>
              <a:cs typeface="+mn-cs"/>
            </a:endParaRPr>
          </a:p>
          <a:p>
            <a:pPr algn="l" marL="374899" indent="-186899" lvl="1" defTabSz="685783" latinLnBrk="1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r>
              <a:rPr lang="en-US" altLang="ko-KR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Simultaneous </a:t>
            </a:r>
            <a:r>
              <a:rPr lang="en-US" altLang="ko-KR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traffics from multiple masters are</a:t>
            </a:r>
            <a:r>
              <a:rPr lang="en-US" altLang="ko-KR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altLang="ko-KR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propagated </a:t>
            </a:r>
            <a:r>
              <a:rPr lang="en-US" altLang="ko-KR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every node of a bus fabric in </a:t>
            </a:r>
            <a:r>
              <a:rPr lang="en-US" altLang="ko-KR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</a:t>
            </a:r>
            <a:r>
              <a:rPr lang="en-US" altLang="ko-KR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matrix format.</a:t>
            </a:r>
            <a:endParaRPr sz="12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374899" indent="-186899" lvl="1" defTabSz="685783" latinLnBrk="1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r>
              <a:rPr lang="en-US" altLang="ko-KR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traffic patterns are generated </a:t>
            </a:r>
            <a:r>
              <a:rPr lang="en-US" altLang="ko-KR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such that an information on a destination address can identify </a:t>
            </a:r>
            <a:r>
              <a:rPr lang="en-US" altLang="ko-KR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source of the traffic from </a:t>
            </a:r>
            <a:r>
              <a:rPr lang="en-US" altLang="ko-KR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</a:t>
            </a:r>
            <a:r>
              <a:rPr lang="en-US" altLang="ko-KR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master</a:t>
            </a:r>
            <a:endParaRPr sz="12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374899" indent="-186899" lvl="1" defTabSz="685783" latinLnBrk="1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r>
              <a:rPr lang="en-US" altLang="ko-KR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number of performance monitors (#SPM) are the number of nodes in a bus fabric and layers (N) * the number of masters (M).</a:t>
            </a:r>
            <a:endParaRPr sz="12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374899" indent="-186899" lvl="1" defTabSz="685783" latinLnBrk="1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r>
              <a:rPr lang="en-US" altLang="ko-KR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Post-processing is conducted after collecting performance data from all SPMs to measure latencies, throughputs, and multiple outstanding traffics (MO)</a:t>
            </a:r>
            <a:endParaRPr sz="12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374899" indent="-186899" lvl="1" defTabSz="685783" latinLnBrk="1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endParaRPr sz="12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374899" indent="-186899" lvl="1" defTabSz="685783" latinLnBrk="1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endParaRPr sz="12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374899" indent="-186899" lvl="1" defTabSz="685783" latinLnBrk="1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endParaRPr sz="12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188000" indent="0" lvl="1" defTabSz="685783" latinLnBrk="1">
              <a:lnSpc>
                <a:spcPct val="120000"/>
              </a:lnSpc>
              <a:spcBef>
                <a:spcPct val="20000"/>
              </a:spcBef>
              <a:buNone/>
            </a:pPr>
            <a:endParaRPr sz="12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374899" indent="-186899" lvl="1" defTabSz="685783" latinLnBrk="1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endParaRPr sz="12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498030" indent="-123134" lvl="2" defTabSz="685783" latinLnBrk="1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•"/>
            </a:pPr>
            <a:endParaRPr sz="11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slide4_shape4"/>
          <p:cNvSpPr/>
          <p:nvPr/>
        </p:nvSpPr>
        <p:spPr>
          <a:xfrm>
            <a:off x="7092280" y="1679855"/>
            <a:ext cx="576064" cy="387840"/>
          </a:xfrm>
          <a:prstGeom prst="flowChartMagneticDisk">
            <a:avLst/>
          </a:prstGeom>
          <a:solidFill>
            <a:srgbClr val="ffff00"/>
          </a:solidFill>
          <a:ln w="9525" cap="flat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marL="0" defTabSz="914400" latinLnBrk="1"/>
            <a:r>
              <a:rPr lang="en-US" altLang="ko-KR" sz="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M0.pm</a:t>
            </a:r>
          </a:p>
        </p:txBody>
      </p:sp>
      <p:sp>
        <p:nvSpPr>
          <p:cNvPr id="8" name="slide4_shape5"/>
          <p:cNvSpPr/>
          <p:nvPr/>
        </p:nvSpPr>
        <p:spPr>
          <a:xfrm>
            <a:off x="7711585" y="1684040"/>
            <a:ext cx="576064" cy="387840"/>
          </a:xfrm>
          <a:prstGeom prst="flowChartMagneticDisk">
            <a:avLst/>
          </a:prstGeom>
          <a:solidFill>
            <a:srgbClr val="ffff00"/>
          </a:solidFill>
          <a:ln w="9525" cap="flat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marL="0" defTabSz="914400" latinLnBrk="1"/>
            <a:r>
              <a:rPr lang="en-US" altLang="ko-KR" sz="8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M1.pm</a:t>
            </a:r>
            <a:endParaRPr sz="8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9" name="slide4_picture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04248" y="3415047"/>
            <a:ext cx="2304256" cy="6007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5_shape1"/>
          <p:cNvSpPr/>
          <p:nvPr>
            <p:ph type="title"/>
          </p:nvPr>
        </p:nvSpPr>
        <p:spPr>
          <a:xfrm>
            <a:off x="251520" y="75579"/>
            <a:ext cx="8229600" cy="421556"/>
          </a:xfrm>
          <a:prstGeom prst="rect">
            <a:avLst/>
          </a:prstGeom>
        </p:spPr>
        <p:txBody>
          <a:bodyPr lIns="68573" tIns="34286" rIns="68573" bIns="34286" anchor="ctr"/>
          <a:lstStyle>
            <a:lvl1pPr algn="l"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algn="l" defTabSz="685783" latinLnBrk="1">
              <a:spcBef>
                <a:spcPct val="0"/>
              </a:spcBef>
              <a:buNone/>
            </a:pPr>
            <a:r>
              <a:rPr lang="en-US" altLang="ko-KR" sz="2400" b="1" kern="12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Performance Analysis with SPM</a:t>
            </a:r>
            <a:endParaRPr sz="2400" b="1" kern="120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5_shape2"/>
          <p:cNvSpPr/>
          <p:nvPr>
            <p:ph type="sldNum" sz="quarter" idx="4"/>
          </p:nvPr>
        </p:nvSpPr>
        <p:spPr>
          <a:xfrm>
            <a:off x="3505200" y="4916323"/>
            <a:ext cx="2133600" cy="193460"/>
          </a:xfrm>
          <a:prstGeom prst="rect">
            <a:avLst/>
          </a:prstGeom>
        </p:spPr>
        <p:txBody>
          <a:bodyPr lIns="68573" tIns="34286" rIns="68573" bIns="34286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marL="0" defTabSz="914400" latinLnBrk="1"/>
            <a:fld type="slidenum" id="{4BEDD84E-25D4-4983-8AA1-2863C96F08D9}">
              <a:rPr lang="ko-KR" sz="800" kern="12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rPr>
              <a:t>5</a:t>
            </a:fld>
            <a:endParaRPr sz="800" kern="1200">
              <a:solidFill>
                <a:srgbClr val="000000">
                  <a:tint val="75000"/>
                </a:srgb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slide5_shape3"/>
          <p:cNvSpPr/>
          <p:nvPr>
            <p:ph idx="1"/>
          </p:nvPr>
        </p:nvSpPr>
        <p:spPr>
          <a:xfrm>
            <a:off x="182943" y="573528"/>
            <a:ext cx="3740985" cy="4266474"/>
          </a:xfrm>
          <a:prstGeom prst="rect">
            <a:avLst/>
          </a:prstGeom>
        </p:spPr>
        <p:txBody>
          <a:bodyPr lIns="68573" tIns="34286" rIns="68573" bIns="34286"/>
          <a:lstStyle>
            <a:lvl1pPr marL="188000" indent="-18800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Blip>
                <a:blip r:embed="rId2"/>
              </a:buBlip>
              <a:defRPr sz="1400" b="1">
                <a:solidFill>
                  <a:srgbClr val="0000ff"/>
                </a:solidFill>
              </a:defRPr>
            </a:lvl1pPr>
            <a:lvl2pPr marL="374899" indent="-186899">
              <a:lnSpc>
                <a:spcPct val="120000"/>
              </a:lnSpc>
              <a:defRPr sz="1200" b="1"/>
            </a:lvl2pPr>
            <a:lvl3pPr marL="498030" indent="-123134">
              <a:lnSpc>
                <a:spcPct val="120000"/>
              </a:lnSpc>
              <a:defRPr sz="1100"/>
            </a:lvl3pPr>
            <a:lvl4pPr marL="621165" indent="-123134">
              <a:lnSpc>
                <a:spcPct val="120000"/>
              </a:lnSpc>
              <a:defRPr sz="1000"/>
            </a:lvl4pPr>
            <a:lvl5pPr marL="744299" indent="-123134">
              <a:lnSpc>
                <a:spcPct val="120000"/>
              </a:lnSpc>
              <a:defRPr sz="1000"/>
            </a:lvl5pPr>
          </a:lstStyle>
          <a:p>
            <a:pPr algn="l" marL="188000" indent="-188000" lvl="0" defTabSz="685783" latinLnBrk="1">
              <a:lnSpc>
                <a:spcPct val="10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2"/>
              </a:buBlip>
            </a:pPr>
            <a:r>
              <a:rPr lang="en-US" altLang="ko-KR" sz="13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Latency, throughput, and multiple outstanding traffic count are measured and analyzed for each bus layer (See Figure).</a:t>
            </a:r>
          </a:p>
          <a:p>
            <a:pPr algn="l" marL="188000" indent="-188000" lvl="0" defTabSz="685783" latinLnBrk="1">
              <a:lnSpc>
                <a:spcPct val="10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2"/>
              </a:buBlip>
            </a:pPr>
            <a:r>
              <a:rPr lang="en-US" altLang="ko-KR" sz="13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Latency </a:t>
            </a:r>
            <a:endParaRPr sz="1300" b="1" kern="1200">
              <a:solidFill>
                <a:srgbClr val="0000ff"/>
              </a:solidFill>
              <a:latin typeface="+mn-lt"/>
              <a:ea typeface="+mn-ea"/>
              <a:cs typeface="+mn-cs"/>
            </a:endParaRPr>
          </a:p>
          <a:p>
            <a:pPr algn="l" marL="374899" indent="-186899" lvl="1" defTabSz="685783" latinLnBrk="1">
              <a:lnSpc>
                <a:spcPct val="100000"/>
              </a:lnSpc>
              <a:spcBef>
                <a:spcPct val="20000"/>
              </a:spcBef>
              <a:buFont typeface="Arial" pitchFamily="2" charset="2"/>
              <a:buChar char="–"/>
            </a:pPr>
            <a:r>
              <a:rPr lang="en-US" altLang="ko-KR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number of clock cycles from a master to a destination thru each bus layer are measured.</a:t>
            </a:r>
            <a:endParaRPr sz="11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374899" indent="-186899" lvl="1" defTabSz="685783" latinLnBrk="1">
              <a:lnSpc>
                <a:spcPct val="100000"/>
              </a:lnSpc>
              <a:spcBef>
                <a:spcPct val="20000"/>
              </a:spcBef>
              <a:buFont typeface="Arial" pitchFamily="2" charset="2"/>
              <a:buChar char="–"/>
            </a:pPr>
            <a:r>
              <a:rPr lang="en-US" altLang="ko-KR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Average and peak </a:t>
            </a:r>
            <a:r>
              <a:rPr lang="en-US" altLang="ko-KR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</a:t>
            </a:r>
            <a:r>
              <a:rPr lang="en-US" altLang="ko-KR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atencies are analyzed to optimize an idle </a:t>
            </a:r>
            <a:r>
              <a:rPr lang="en-US" altLang="ko-KR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latency </a:t>
            </a:r>
            <a:r>
              <a:rPr lang="en-US" altLang="ko-KR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when a </a:t>
            </a:r>
            <a:r>
              <a:rPr lang="en-US" altLang="ko-KR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single </a:t>
            </a:r>
            <a:r>
              <a:rPr lang="en-US" altLang="ko-KR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master is used and to detect </a:t>
            </a:r>
            <a:r>
              <a:rPr lang="en-US" altLang="ko-KR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QoS</a:t>
            </a:r>
            <a:r>
              <a:rPr lang="en-US" altLang="ko-KR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congestion or bottleneck when multiple masters are used</a:t>
            </a:r>
            <a:endParaRPr sz="11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188000" indent="-188000" lvl="0" defTabSz="685783" latinLnBrk="1">
              <a:lnSpc>
                <a:spcPct val="10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2"/>
              </a:buBlip>
            </a:pPr>
            <a:r>
              <a:rPr lang="en-US" altLang="ko-KR" sz="13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Multiple </a:t>
            </a:r>
            <a:r>
              <a:rPr lang="en-US" altLang="ko-KR" sz="13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Outstanding </a:t>
            </a:r>
            <a:r>
              <a:rPr lang="en-US" altLang="ko-KR" sz="13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Traffic </a:t>
            </a:r>
            <a:r>
              <a:rPr lang="en-US" altLang="ko-KR" sz="13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Count (MO)</a:t>
            </a:r>
            <a:endParaRPr sz="1300" b="1" kern="1200">
              <a:solidFill>
                <a:srgbClr val="0000ff"/>
              </a:solidFill>
              <a:latin typeface="+mn-lt"/>
              <a:ea typeface="+mn-ea"/>
              <a:cs typeface="+mn-cs"/>
            </a:endParaRPr>
          </a:p>
          <a:p>
            <a:pPr algn="l" marL="374899" indent="-186899" lvl="1" defTabSz="685783" latinLnBrk="1">
              <a:lnSpc>
                <a:spcPct val="100000"/>
              </a:lnSpc>
              <a:spcBef>
                <a:spcPct val="20000"/>
              </a:spcBef>
              <a:buFont typeface="Arial" pitchFamily="2" charset="2"/>
              <a:buChar char="–"/>
            </a:pPr>
            <a:r>
              <a:rPr lang="en-US" altLang="ko-KR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Max </a:t>
            </a:r>
            <a:r>
              <a:rPr lang="en-US" altLang="ko-KR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 is analyzed to detect if a design spec is met to support multiple simultaneous traffics within a given throughput requirement</a:t>
            </a:r>
            <a:endParaRPr sz="11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188000" indent="-188000" lvl="0" defTabSz="685783" latinLnBrk="1">
              <a:lnSpc>
                <a:spcPct val="10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2"/>
              </a:buBlip>
            </a:pPr>
            <a:r>
              <a:rPr lang="en-US" altLang="ko-KR" sz="13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Throughput</a:t>
            </a:r>
          </a:p>
          <a:p>
            <a:pPr algn="l" marL="374899" indent="-186899" lvl="1" defTabSz="685783" latinLnBrk="1">
              <a:lnSpc>
                <a:spcPct val="100000"/>
              </a:lnSpc>
              <a:spcBef>
                <a:spcPct val="20000"/>
              </a:spcBef>
              <a:buFont typeface="Arial" pitchFamily="2" charset="2"/>
              <a:buChar char="–"/>
            </a:pPr>
            <a:r>
              <a:rPr lang="en-US" altLang="ko-KR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Throughput inefficiency </a:t>
            </a:r>
            <a:r>
              <a:rPr lang="en-US" altLang="ko-KR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such as </a:t>
            </a:r>
            <a:r>
              <a:rPr lang="en-US" altLang="ko-KR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dummy </a:t>
            </a:r>
            <a:r>
              <a:rPr lang="en-US" altLang="ko-KR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traffics is </a:t>
            </a:r>
            <a:r>
              <a:rPr lang="en-US" altLang="ko-KR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detected, </a:t>
            </a:r>
            <a:r>
              <a:rPr lang="en-US" altLang="ko-KR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which </a:t>
            </a:r>
            <a:r>
              <a:rPr lang="en-US" altLang="ko-KR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occurs</a:t>
            </a:r>
            <a:r>
              <a:rPr lang="en-US" altLang="ko-KR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by a bus fabric to compensate bus width mismatch or </a:t>
            </a:r>
            <a:r>
              <a:rPr lang="en-US" altLang="ko-KR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meet a burst size for a </a:t>
            </a:r>
            <a:r>
              <a:rPr lang="en-US" altLang="ko-KR" sz="11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memory controller </a:t>
            </a:r>
          </a:p>
          <a:p>
            <a:pPr algn="l" marL="374899" indent="-186899" lvl="1" defTabSz="685783" latinLnBrk="1">
              <a:lnSpc>
                <a:spcPct val="100000"/>
              </a:lnSpc>
              <a:spcBef>
                <a:spcPct val="20000"/>
              </a:spcBef>
              <a:buFont typeface="Arial" pitchFamily="2" charset="2"/>
              <a:buChar char="–"/>
            </a:pPr>
            <a:endParaRPr sz="11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374899" indent="-186899" lvl="1" defTabSz="685783" latinLnBrk="1">
              <a:lnSpc>
                <a:spcPct val="100000"/>
              </a:lnSpc>
              <a:spcBef>
                <a:spcPct val="20000"/>
              </a:spcBef>
              <a:buFont typeface="Arial" pitchFamily="2" charset="2"/>
              <a:buChar char="–"/>
            </a:pPr>
            <a:endParaRPr sz="11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498030" indent="-123134" lvl="2" defTabSz="685783" latinLnBrk="1">
              <a:lnSpc>
                <a:spcPct val="100000"/>
              </a:lnSpc>
              <a:spcBef>
                <a:spcPct val="20000"/>
              </a:spcBef>
              <a:buFont typeface="Arial" pitchFamily="2" charset="2"/>
              <a:buChar char="•"/>
            </a:pPr>
            <a:endParaRPr sz="10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374899" indent="-186899" lvl="1" defTabSz="685783" latinLnBrk="1">
              <a:lnSpc>
                <a:spcPct val="100000"/>
              </a:lnSpc>
              <a:spcBef>
                <a:spcPct val="20000"/>
              </a:spcBef>
              <a:buFont typeface="Arial" pitchFamily="2" charset="2"/>
              <a:buChar char="–"/>
            </a:pPr>
            <a:endParaRPr sz="11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374899" indent="-186899" lvl="1" defTabSz="685783" latinLnBrk="1">
              <a:lnSpc>
                <a:spcPct val="100000"/>
              </a:lnSpc>
              <a:spcBef>
                <a:spcPct val="20000"/>
              </a:spcBef>
              <a:buFont typeface="Arial" pitchFamily="2" charset="2"/>
              <a:buChar char="–"/>
            </a:pPr>
            <a:endParaRPr sz="11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498030" indent="-123134" lvl="2" defTabSz="685783" latinLnBrk="1">
              <a:lnSpc>
                <a:spcPct val="100000"/>
              </a:lnSpc>
              <a:spcBef>
                <a:spcPct val="20000"/>
              </a:spcBef>
              <a:buFont typeface="Arial" pitchFamily="2" charset="2"/>
              <a:buChar char="•"/>
            </a:pPr>
            <a:endParaRPr sz="10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374899" indent="-186899" lvl="1" defTabSz="685783" latinLnBrk="1">
              <a:lnSpc>
                <a:spcPct val="100000"/>
              </a:lnSpc>
              <a:spcBef>
                <a:spcPct val="20000"/>
              </a:spcBef>
              <a:buFont typeface="Arial" pitchFamily="2" charset="2"/>
              <a:buChar char="–"/>
            </a:pPr>
            <a:endParaRPr sz="11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l" marL="188000" indent="-188000" lvl="0" defTabSz="685783" latinLnBrk="1">
              <a:lnSpc>
                <a:spcPct val="10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2"/>
              </a:buBlip>
            </a:pPr>
            <a:endParaRPr sz="1300" b="1" kern="1200">
              <a:solidFill>
                <a:srgbClr val="0000ff"/>
              </a:solidFill>
              <a:latin typeface="+mn-lt"/>
              <a:ea typeface="+mn-ea"/>
              <a:cs typeface="+mn-cs"/>
            </a:endParaRPr>
          </a:p>
          <a:p>
            <a:pPr algn="l" marL="188000" indent="-188000" lvl="0" defTabSz="685783" latinLnBrk="1">
              <a:lnSpc>
                <a:spcPct val="10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2"/>
              </a:buBlip>
            </a:pPr>
            <a:endParaRPr sz="1300" b="1" kern="1200">
              <a:solidFill>
                <a:srgbClr val="0000ff"/>
              </a:solidFill>
              <a:latin typeface="+mn-lt"/>
              <a:ea typeface="+mn-ea"/>
              <a:cs typeface="+mn-cs"/>
            </a:endParaRPr>
          </a:p>
          <a:p>
            <a:pPr algn="l" marL="188000" indent="-188000" lvl="0" defTabSz="685783" latinLnBrk="1">
              <a:lnSpc>
                <a:spcPct val="10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2"/>
              </a:buBlip>
            </a:pPr>
            <a:endParaRPr sz="1300" b="1" kern="1200">
              <a:solidFill>
                <a:srgbClr val="0000ff"/>
              </a:solidFill>
              <a:latin typeface="+mn-lt"/>
              <a:ea typeface="+mn-ea"/>
              <a:cs typeface="+mn-cs"/>
            </a:endParaRPr>
          </a:p>
          <a:p>
            <a:pPr algn="l" marL="188000" indent="-188000" lvl="0" defTabSz="685783" latinLnBrk="1">
              <a:lnSpc>
                <a:spcPct val="10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2"/>
              </a:buBlip>
            </a:pPr>
            <a:endParaRPr sz="1300" b="1" kern="1200">
              <a:solidFill>
                <a:srgbClr val="0000ff"/>
              </a:solidFill>
              <a:latin typeface="+mn-lt"/>
              <a:ea typeface="+mn-ea"/>
              <a:cs typeface="+mn-cs"/>
            </a:endParaRPr>
          </a:p>
          <a:p>
            <a:pPr algn="l" marL="188000" indent="-188000" lvl="0" defTabSz="685783" latinLnBrk="1">
              <a:lnSpc>
                <a:spcPct val="10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2"/>
              </a:buBlip>
            </a:pPr>
            <a:endParaRPr sz="1300" b="1" kern="1200">
              <a:solidFill>
                <a:srgbClr val="0000ff"/>
              </a:solidFill>
              <a:latin typeface="+mn-lt"/>
              <a:ea typeface="+mn-ea"/>
              <a:cs typeface="+mn-cs"/>
            </a:endParaRPr>
          </a:p>
          <a:p>
            <a:pPr algn="l" marL="188000" indent="-188000" lvl="0" defTabSz="685783" latinLnBrk="1">
              <a:lnSpc>
                <a:spcPct val="10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2"/>
              </a:buBlip>
            </a:pPr>
            <a:endParaRPr sz="1300" b="1" kern="1200">
              <a:solidFill>
                <a:srgbClr val="0000ff"/>
              </a:solidFill>
              <a:latin typeface="+mn-lt"/>
              <a:ea typeface="+mn-ea"/>
              <a:cs typeface="+mn-cs"/>
            </a:endParaRPr>
          </a:p>
          <a:p>
            <a:pPr algn="l" marL="188000" indent="-188000" lvl="0" defTabSz="685783" latinLnBrk="1">
              <a:lnSpc>
                <a:spcPct val="10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2"/>
              </a:buBlip>
            </a:pPr>
            <a:endParaRPr sz="1300" b="1" kern="1200">
              <a:solidFill>
                <a:srgbClr val="0000ff"/>
              </a:solidFill>
              <a:latin typeface="+mn-lt"/>
              <a:ea typeface="+mn-ea"/>
              <a:cs typeface="+mn-cs"/>
            </a:endParaRPr>
          </a:p>
          <a:p>
            <a:pPr algn="l" marL="188000" indent="-188000" lvl="0" defTabSz="685783" latinLnBrk="1">
              <a:lnSpc>
                <a:spcPct val="10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2"/>
              </a:buBlip>
            </a:pPr>
            <a:endParaRPr sz="1300" b="1" kern="1200">
              <a:solidFill>
                <a:srgbClr val="0000ff"/>
              </a:solidFill>
              <a:latin typeface="+mn-lt"/>
              <a:ea typeface="+mn-ea"/>
              <a:cs typeface="+mn-cs"/>
            </a:endParaRPr>
          </a:p>
          <a:p>
            <a:pPr algn="l" marL="188000" indent="-188000" lvl="0" defTabSz="685783" latinLnBrk="1">
              <a:lnSpc>
                <a:spcPct val="10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2"/>
              </a:buBlip>
            </a:pPr>
            <a:endParaRPr sz="1300" b="1" kern="1200">
              <a:solidFill>
                <a:srgbClr val="0000ff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slide5_picture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1419622"/>
            <a:ext cx="5154268" cy="23432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6_shape1"/>
          <p:cNvSpPr/>
          <p:nvPr>
            <p:ph type="title"/>
          </p:nvPr>
        </p:nvSpPr>
        <p:spPr>
          <a:xfrm>
            <a:off x="251520" y="75579"/>
            <a:ext cx="8229600" cy="421556"/>
          </a:xfrm>
          <a:prstGeom prst="rect">
            <a:avLst/>
          </a:prstGeom>
        </p:spPr>
        <p:txBody>
          <a:bodyPr lIns="68573" tIns="34286" rIns="68573" bIns="34286" anchor="ctr"/>
          <a:lstStyle>
            <a:lvl1pPr algn="l"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algn="l" defTabSz="685783" latinLnBrk="1">
              <a:spcBef>
                <a:spcPct val="0"/>
              </a:spcBef>
              <a:buNone/>
            </a:pPr>
            <a:r>
              <a:rPr lang="en-US" altLang="ko-KR" sz="2400" b="1" kern="12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Summary</a:t>
            </a:r>
            <a:endParaRPr sz="2400" b="1" kern="120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6_shape2"/>
          <p:cNvSpPr/>
          <p:nvPr>
            <p:ph type="sldNum" sz="quarter" idx="4"/>
          </p:nvPr>
        </p:nvSpPr>
        <p:spPr>
          <a:xfrm>
            <a:off x="3505200" y="4916323"/>
            <a:ext cx="2133600" cy="193460"/>
          </a:xfrm>
          <a:prstGeom prst="rect">
            <a:avLst/>
          </a:prstGeom>
        </p:spPr>
        <p:txBody>
          <a:bodyPr lIns="68573" tIns="34286" rIns="68573" bIns="34286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marL="0" defTabSz="914400" latinLnBrk="1"/>
            <a:fld type="slidenum" id="{4BEDD84E-25D4-4983-8AA1-2863C96F08D9}">
              <a:rPr lang="ko-KR" sz="800" kern="12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  <a:cs typeface="+mn-cs"/>
              </a:rPr>
              <a:t>6</a:t>
            </a:fld>
            <a:endParaRPr sz="800" kern="1200">
              <a:solidFill>
                <a:srgbClr val="000000">
                  <a:tint val="75000"/>
                </a:srgb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slide6_shape3"/>
          <p:cNvSpPr/>
          <p:nvPr>
            <p:ph idx="1"/>
          </p:nvPr>
        </p:nvSpPr>
        <p:spPr>
          <a:xfrm>
            <a:off x="182943" y="573528"/>
            <a:ext cx="8778118" cy="4266474"/>
          </a:xfrm>
          <a:prstGeom prst="rect">
            <a:avLst/>
          </a:prstGeom>
        </p:spPr>
        <p:txBody>
          <a:bodyPr lIns="68573" tIns="34286" rIns="68573" bIns="34286"/>
          <a:lstStyle>
            <a:lvl1pPr marL="188000" indent="-18800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Blip>
                <a:blip r:embed="rId2"/>
              </a:buBlip>
              <a:defRPr sz="1400" b="1">
                <a:solidFill>
                  <a:srgbClr val="0000ff"/>
                </a:solidFill>
              </a:defRPr>
            </a:lvl1pPr>
            <a:lvl2pPr marL="374899" indent="-186899">
              <a:lnSpc>
                <a:spcPct val="120000"/>
              </a:lnSpc>
              <a:defRPr sz="1200" b="1"/>
            </a:lvl2pPr>
            <a:lvl3pPr marL="498030" indent="-123134">
              <a:lnSpc>
                <a:spcPct val="120000"/>
              </a:lnSpc>
              <a:defRPr sz="1100"/>
            </a:lvl3pPr>
            <a:lvl4pPr marL="621165" indent="-123134">
              <a:lnSpc>
                <a:spcPct val="120000"/>
              </a:lnSpc>
              <a:defRPr sz="1000"/>
            </a:lvl4pPr>
            <a:lvl5pPr marL="744299" indent="-123134">
              <a:lnSpc>
                <a:spcPct val="120000"/>
              </a:lnSpc>
              <a:defRPr sz="1000"/>
            </a:lvl5pPr>
          </a:lstStyle>
          <a:p>
            <a:pPr algn="l" marL="188000" indent="-188000" lvl="0" defTabSz="685783" latinLnBrk="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2"/>
              </a:buBlip>
            </a:pPr>
            <a:r>
              <a:rPr lang="en-US" altLang="en-US" sz="14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SOC bus fabric becomes complex</a:t>
            </a:r>
          </a:p>
          <a:p>
            <a:pPr algn="l" marL="374899" indent="-186899" lvl="1" defTabSz="685783" latinLnBrk="0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r>
              <a:rPr lang="en-US" altLang="ko-KR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Performance analysis requires a significant amount of time and expertise. </a:t>
            </a:r>
          </a:p>
          <a:p>
            <a:pPr algn="l" marL="188000" indent="-188000" lvl="0" defTabSz="685783" latinLnBrk="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2"/>
              </a:buBlip>
            </a:pPr>
            <a:r>
              <a:rPr lang="en-US" altLang="en-US" sz="14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Developed System bus performance monitors</a:t>
            </a:r>
          </a:p>
          <a:p>
            <a:pPr algn="l" marL="374899" indent="-186899" lvl="1" defTabSz="685783" latinLnBrk="0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r>
              <a:rPr lang="en-US" altLang="ko-KR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Covered various bus protocol monitors (AMBA AXI and internal bus protocols )</a:t>
            </a:r>
          </a:p>
          <a:p>
            <a:pPr algn="l" marL="374899" indent="-186899" lvl="1" defTabSz="685783" latinLnBrk="0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r>
              <a:rPr lang="en-US" altLang="ko-KR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Conducted Matrix-based performance diagnosis </a:t>
            </a:r>
          </a:p>
          <a:p>
            <a:pPr algn="l" marL="188000" indent="-188000" lvl="0" defTabSz="685783" latinLnBrk="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2"/>
              </a:buBlip>
            </a:pPr>
            <a:r>
              <a:rPr lang="en-US" altLang="en-US" sz="14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Performed more advanced system bus analysis</a:t>
            </a:r>
          </a:p>
          <a:p>
            <a:pPr algn="l" marL="374899" indent="-186899" lvl="1" defTabSz="685783" latinLnBrk="0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r>
              <a:rPr lang="en-US" alt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Able to analyze an idle latency in a system bus using a single master</a:t>
            </a:r>
          </a:p>
          <a:p>
            <a:pPr algn="l" marL="374899" indent="-186899" lvl="1" defTabSz="685783" latinLnBrk="0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r>
              <a:rPr lang="en-US" alt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Identified average and peak latencies and multiple outstanding traffic numbers to find traffic congestion.</a:t>
            </a:r>
          </a:p>
          <a:p>
            <a:pPr algn="l" marL="188000" indent="-188000" lvl="0" defTabSz="685783" latinLnBrk="0">
              <a:lnSpc>
                <a:spcPct val="120000"/>
              </a:lnSpc>
              <a:spcBef>
                <a:spcPts val="416"/>
              </a:spcBef>
              <a:spcAft>
                <a:spcPts val="0"/>
              </a:spcAft>
              <a:buFont typeface="맑은 고딕" pitchFamily="2" charset="2"/>
              <a:buBlip>
                <a:blip r:embed="rId2"/>
              </a:buBlip>
            </a:pPr>
            <a:r>
              <a:rPr lang="en-US" altLang="en-US" sz="1400" b="1" kern="120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Future works</a:t>
            </a:r>
          </a:p>
          <a:p>
            <a:pPr algn="l" marL="374899" indent="-186899" lvl="1" defTabSz="685783" latinLnBrk="0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r>
              <a:rPr lang="en-US" alt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Developing </a:t>
            </a:r>
            <a:r>
              <a:rPr lang="en-US" alt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performance </a:t>
            </a:r>
            <a:r>
              <a:rPr lang="en-US" alt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big data analysis </a:t>
            </a:r>
            <a:r>
              <a:rPr lang="en-US" alt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</a:t>
            </a:r>
            <a:r>
              <a:rPr lang="en-US" alt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algn="l" marL="374899" indent="-186899" lvl="1" defTabSz="685783" latinLnBrk="0">
              <a:lnSpc>
                <a:spcPct val="120000"/>
              </a:lnSpc>
              <a:spcBef>
                <a:spcPct val="20000"/>
              </a:spcBef>
              <a:buFont typeface="Arial" pitchFamily="2" charset="2"/>
              <a:buChar char="–"/>
            </a:pPr>
            <a:r>
              <a:rPr lang="en-US" altLang="en-US"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Applying to a mobile SOC project</a:t>
            </a:r>
            <a:endParaRPr sz="1200" b="1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맑은 고딕"/>
        <a:ea typeface=""/>
        <a:cs typeface=""/>
        <a:font script="Arab" typeface="Times New Roman"/>
        <a:font script="Beng" typeface="Vrinda"/>
        <a:font script="Cans" typeface="Euphemia"/>
        <a:font script="Cher" typeface="Plantagenet Cherokee"/>
        <a:font script="Deva" typeface="Mangal"/>
        <a:font script="Ethi" typeface="Nyala"/>
        <a:font script="Gujr" typeface="Shruti"/>
        <a:font script="Guru" typeface="Raavi"/>
        <a:font script="Hang" typeface="맑은 고딕"/>
        <a:font script="Hans" typeface="宋体"/>
        <a:font script="Hant" typeface="新細明體"/>
        <a:font script="Hebr" typeface="Times New Roman"/>
        <a:font script="Jpan" typeface="ＭＳ Ｐゴシック"/>
        <a:font script="Khmr" typeface="MoolBoran"/>
        <a:font script="Knda" typeface="Tunga"/>
        <a:font script="Laoo" typeface="DokChampa"/>
        <a:font script="Mlym" typeface="Kartika"/>
        <a:font script="Mong" typeface="Mongolian Baiti"/>
        <a:font script="Orya" typeface="Kalinga"/>
        <a:font script="Sinh" typeface="Iskoola Pota"/>
        <a:font script="Syrc" typeface="Estrangelo Edessa"/>
        <a:font script="Taml" typeface="Latha"/>
        <a:font script="Telu" typeface="Gautami"/>
        <a:font script="Thaa" typeface="MV Boli"/>
        <a:font script="Thai" typeface="Angsana New"/>
        <a:font script="Tibt" typeface="Microsoft Himalaya"/>
        <a:font script="Uigh" typeface="Microsoft Uighur"/>
        <a:font script="Viet" typeface="Times New Roman"/>
        <a:font script="Yiii" typeface="Microsoft Yi Baiti"/>
      </a:majorFont>
      <a:minorFont>
        <a:latin typeface="맑은 고딕"/>
        <a:ea typeface=""/>
        <a:cs typeface=""/>
        <a:font script="Arab" typeface="Arial"/>
        <a:font script="Beng" typeface="Vrinda"/>
        <a:font script="Cans" typeface="Euphemia"/>
        <a:font script="Cher" typeface="Plantagenet Cherokee"/>
        <a:font script="Deva" typeface="Mangal"/>
        <a:font script="Ethi" typeface="Nyala"/>
        <a:font script="Gujr" typeface="Shruti"/>
        <a:font script="Guru" typeface="Raavi"/>
        <a:font script="Hang" typeface="맑은 고딕"/>
        <a:font script="Hans" typeface="宋体"/>
        <a:font script="Hant" typeface="新細明體"/>
        <a:font script="Hebr" typeface="Arial"/>
        <a:font script="Jpan" typeface="ＭＳ Ｐゴシック"/>
        <a:font script="Khmr" typeface="DaunPenh"/>
        <a:font script="Knda" typeface="Tunga"/>
        <a:font script="Laoo" typeface="DokChampa"/>
        <a:font script="Mlym" typeface="Kartika"/>
        <a:font script="Mong" typeface="Mongolian Baiti"/>
        <a:font script="Orya" typeface="Kalinga"/>
        <a:font script="Sinh" typeface="Iskoola Pota"/>
        <a:font script="Syrc" typeface="Estrangelo Edessa"/>
        <a:font script="Taml" typeface="Latha"/>
        <a:font script="Telu" typeface="Gautami"/>
        <a:font script="Thaa" typeface="MV Boli"/>
        <a:font script="Thai" typeface="Cordia New"/>
        <a:font script="Tibt" typeface="Microsoft Himalaya"/>
        <a:font script="Uigh" typeface="Microsoft Uighur"/>
        <a:font script="Viet" typeface="Arial"/>
        <a:font script="Yiii" typeface="Microsoft Yi Baiti"/>
      </a:minorFont>
    </a:fontScheme>
    <a:fmtScheme name="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 xmlns:a="http://schemas.openxmlformats.org/drawingml/2006/main"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 xmlns:a="http://schemas.openxmlformats.org/drawingml/2006/main"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 xmlns:a="http://schemas.openxmlformats.org/drawingml/2006/main"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2.xml><?xml version="1.0" encoding="utf-8"?>
<a:theme xmlns:a="http://schemas.openxmlformats.org/drawingml/2006/main" name="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맑은 고딕"/>
        <a:ea typeface=""/>
        <a:cs typeface=""/>
        <a:font script="Arab" typeface="Times New Roman"/>
        <a:font script="Beng" typeface="Vrinda"/>
        <a:font script="Cans" typeface="Euphemia"/>
        <a:font script="Cher" typeface="Plantagenet Cherokee"/>
        <a:font script="Deva" typeface="Mangal"/>
        <a:font script="Ethi" typeface="Nyala"/>
        <a:font script="Geor" typeface="Sylfaen"/>
        <a:font script="Gujr" typeface="Shruti"/>
        <a:font script="Guru" typeface="Raavi"/>
        <a:font script="Hang" typeface="맑은 고딕"/>
        <a:font script="Hans" typeface="宋体"/>
        <a:font script="Hant" typeface="新細明體"/>
        <a:font script="Hebr" typeface="Times New Roman"/>
        <a:font script="Jpan" typeface="ＭＳ Ｐゴシック"/>
        <a:font script="Khmr" typeface="MoolBoran"/>
        <a:font script="Knda" typeface="Tunga"/>
        <a:font script="Laoo" typeface="DokChampa"/>
        <a:font script="Mlym" typeface="Kartika"/>
        <a:font script="Mong" typeface="Mongolian Baiti"/>
        <a:font script="Orya" typeface="Kalinga"/>
        <a:font script="Sinh" typeface="Iskoola Pota"/>
        <a:font script="Syrc" typeface="Estrangelo Edessa"/>
        <a:font script="Taml" typeface="Latha"/>
        <a:font script="Telu" typeface="Gautami"/>
        <a:font script="Thaa" typeface="MV Boli"/>
        <a:font script="Thai" typeface="Angsana New"/>
        <a:font script="Tibt" typeface="Microsoft Himalaya"/>
        <a:font script="Uigh" typeface="Microsoft Uighur"/>
        <a:font script="Viet" typeface="Times New Roman"/>
        <a:font script="Yiii" typeface="Microsoft Yi Baiti"/>
      </a:majorFont>
      <a:minorFont>
        <a:latin typeface="맑은 고딕"/>
        <a:ea typeface=""/>
        <a:cs typeface=""/>
        <a:font script="Arab" typeface="Arial"/>
        <a:font script="Beng" typeface="Vrinda"/>
        <a:font script="Cans" typeface="Euphemia"/>
        <a:font script="Cher" typeface="Plantagenet Cherokee"/>
        <a:font script="Deva" typeface="Mangal"/>
        <a:font script="Ethi" typeface="Nyala"/>
        <a:font script="Geor" typeface="Sylfaen"/>
        <a:font script="Gujr" typeface="Shruti"/>
        <a:font script="Guru" typeface="Raavi"/>
        <a:font script="Hang" typeface="맑은 고딕"/>
        <a:font script="Hans" typeface="宋体"/>
        <a:font script="Hant" typeface="新細明體"/>
        <a:font script="Hebr" typeface="Arial"/>
        <a:font script="Jpan" typeface="ＭＳ Ｐゴシック"/>
        <a:font script="Khmr" typeface="DaunPenh"/>
        <a:font script="Knda" typeface="Tunga"/>
        <a:font script="Laoo" typeface="DokChampa"/>
        <a:font script="Mlym" typeface="Kartika"/>
        <a:font script="Mong" typeface="Mongolian Baiti"/>
        <a:font script="Orya" typeface="Kalinga"/>
        <a:font script="Sinh" typeface="Iskoola Pota"/>
        <a:font script="Syrc" typeface="Estrangelo Edessa"/>
        <a:font script="Taml" typeface="Latha"/>
        <a:font script="Telu" typeface="Gautami"/>
        <a:font script="Thaa" typeface="MV Boli"/>
        <a:font script="Thai" typeface="Cordia New"/>
        <a:font script="Tibt" typeface="Microsoft Himalaya"/>
        <a:font script="Uigh" typeface="Microsoft Uighur"/>
        <a:font script="Viet" typeface="Arial"/>
        <a:font script="Yiii" typeface="Microsoft Yi Baiti"/>
      </a:minorFont>
    </a:fontScheme>
    <a:fmtScheme name="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 xmlns:a="http://schemas.openxmlformats.org/drawingml/2006/main"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 xmlns:a="http://schemas.openxmlformats.org/drawingml/2006/main"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 xmlns:a="http://schemas.openxmlformats.org/drawingml/2006/main"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3.xml><?xml version="1.0" encoding="utf-8"?>
<a:theme xmlns:a="http://schemas.openxmlformats.org/drawingml/2006/main" name="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맑은 고딕"/>
        <a:ea typeface=""/>
        <a:cs typeface=""/>
        <a:font script="Arab" typeface="Times New Roman"/>
        <a:font script="Beng" typeface="Vrinda"/>
        <a:font script="Cans" typeface="Euphemia"/>
        <a:font script="Cher" typeface="Plantagenet Cherokee"/>
        <a:font script="Deva" typeface="Mangal"/>
        <a:font script="Ethi" typeface="Nyala"/>
        <a:font script="Geor" typeface="Sylfaen"/>
        <a:font script="Gujr" typeface="Shruti"/>
        <a:font script="Guru" typeface="Raavi"/>
        <a:font script="Hang" typeface="맑은 고딕"/>
        <a:font script="Hans" typeface="宋体"/>
        <a:font script="Hant" typeface="新細明體"/>
        <a:font script="Hebr" typeface="Times New Roman"/>
        <a:font script="Jpan" typeface="ＭＳ Ｐゴシック"/>
        <a:font script="Khmr" typeface="MoolBoran"/>
        <a:font script="Knda" typeface="Tunga"/>
        <a:font script="Laoo" typeface="DokChampa"/>
        <a:font script="Mlym" typeface="Kartika"/>
        <a:font script="Mong" typeface="Mongolian Baiti"/>
        <a:font script="Orya" typeface="Kalinga"/>
        <a:font script="Sinh" typeface="Iskoola Pota"/>
        <a:font script="Syrc" typeface="Estrangelo Edessa"/>
        <a:font script="Taml" typeface="Latha"/>
        <a:font script="Telu" typeface="Gautami"/>
        <a:font script="Thaa" typeface="MV Boli"/>
        <a:font script="Thai" typeface="Angsana New"/>
        <a:font script="Tibt" typeface="Microsoft Himalaya"/>
        <a:font script="Uigh" typeface="Microsoft Uighur"/>
        <a:font script="Viet" typeface="Times New Roman"/>
        <a:font script="Yiii" typeface="Microsoft Yi Baiti"/>
      </a:majorFont>
      <a:minorFont>
        <a:latin typeface="맑은 고딕"/>
        <a:ea typeface=""/>
        <a:cs typeface=""/>
        <a:font script="Arab" typeface="Arial"/>
        <a:font script="Beng" typeface="Vrinda"/>
        <a:font script="Cans" typeface="Euphemia"/>
        <a:font script="Cher" typeface="Plantagenet Cherokee"/>
        <a:font script="Deva" typeface="Mangal"/>
        <a:font script="Ethi" typeface="Nyala"/>
        <a:font script="Geor" typeface="Sylfaen"/>
        <a:font script="Gujr" typeface="Shruti"/>
        <a:font script="Guru" typeface="Raavi"/>
        <a:font script="Hang" typeface="맑은 고딕"/>
        <a:font script="Hans" typeface="宋体"/>
        <a:font script="Hant" typeface="新細明體"/>
        <a:font script="Hebr" typeface="Arial"/>
        <a:font script="Jpan" typeface="ＭＳ Ｐゴシック"/>
        <a:font script="Khmr" typeface="DaunPenh"/>
        <a:font script="Knda" typeface="Tunga"/>
        <a:font script="Laoo" typeface="DokChampa"/>
        <a:font script="Mlym" typeface="Kartika"/>
        <a:font script="Mong" typeface="Mongolian Baiti"/>
        <a:font script="Orya" typeface="Kalinga"/>
        <a:font script="Sinh" typeface="Iskoola Pota"/>
        <a:font script="Syrc" typeface="Estrangelo Edessa"/>
        <a:font script="Taml" typeface="Latha"/>
        <a:font script="Telu" typeface="Gautami"/>
        <a:font script="Thaa" typeface="MV Boli"/>
        <a:font script="Thai" typeface="Cordia New"/>
        <a:font script="Tibt" typeface="Microsoft Himalaya"/>
        <a:font script="Uigh" typeface="Microsoft Uighur"/>
        <a:font script="Viet" typeface="Arial"/>
        <a:font script="Yiii" typeface="Microsoft Yi Baiti"/>
      </a:minorFont>
    </a:fontScheme>
    <a:fmtScheme name="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 xmlns:a="http://schemas.openxmlformats.org/drawingml/2006/main"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 xmlns:a="http://schemas.openxmlformats.org/drawingml/2006/main"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 xmlns:a="http://schemas.openxmlformats.org/drawingml/2006/main"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Company>사이냅소프트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DAC2019 SOC System Bus Performance Monitor (SPM)</dc:title>
  <dc:creator>master</dc:creator>
  <cp:lastModifiedBy>figure11(figure11)</cp:lastModifiedBy>
  <dcterms:modified xsi:type="dcterms:W3CDTF">2019-01-15T12:59:43Z</dcterms:modified>
</cp:coreProperties>
</file>